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57"/>
  </p:notesMasterIdLst>
  <p:sldIdLst>
    <p:sldId id="256" r:id="rId2"/>
    <p:sldId id="448" r:id="rId3"/>
    <p:sldId id="619" r:id="rId4"/>
    <p:sldId id="621" r:id="rId5"/>
    <p:sldId id="624" r:id="rId6"/>
    <p:sldId id="620" r:id="rId7"/>
    <p:sldId id="625" r:id="rId8"/>
    <p:sldId id="626" r:id="rId9"/>
    <p:sldId id="623" r:id="rId10"/>
    <p:sldId id="622" r:id="rId11"/>
    <p:sldId id="627" r:id="rId12"/>
    <p:sldId id="552" r:id="rId13"/>
    <p:sldId id="553" r:id="rId14"/>
    <p:sldId id="651" r:id="rId15"/>
    <p:sldId id="649" r:id="rId16"/>
    <p:sldId id="556" r:id="rId17"/>
    <p:sldId id="557" r:id="rId18"/>
    <p:sldId id="559" r:id="rId19"/>
    <p:sldId id="650" r:id="rId20"/>
    <p:sldId id="631" r:id="rId21"/>
    <p:sldId id="632" r:id="rId22"/>
    <p:sldId id="630" r:id="rId23"/>
    <p:sldId id="633" r:id="rId24"/>
    <p:sldId id="628" r:id="rId25"/>
    <p:sldId id="575" r:id="rId26"/>
    <p:sldId id="634" r:id="rId27"/>
    <p:sldId id="589" r:id="rId28"/>
    <p:sldId id="652" r:id="rId29"/>
    <p:sldId id="505" r:id="rId30"/>
    <p:sldId id="618" r:id="rId31"/>
    <p:sldId id="635" r:id="rId32"/>
    <p:sldId id="640" r:id="rId33"/>
    <p:sldId id="636" r:id="rId34"/>
    <p:sldId id="639" r:id="rId35"/>
    <p:sldId id="641" r:id="rId36"/>
    <p:sldId id="642" r:id="rId37"/>
    <p:sldId id="680" r:id="rId38"/>
    <p:sldId id="643" r:id="rId39"/>
    <p:sldId id="647" r:id="rId40"/>
    <p:sldId id="646" r:id="rId41"/>
    <p:sldId id="645" r:id="rId42"/>
    <p:sldId id="512" r:id="rId43"/>
    <p:sldId id="682" r:id="rId44"/>
    <p:sldId id="656" r:id="rId45"/>
    <p:sldId id="655" r:id="rId46"/>
    <p:sldId id="654" r:id="rId47"/>
    <p:sldId id="681" r:id="rId48"/>
    <p:sldId id="673" r:id="rId49"/>
    <p:sldId id="674" r:id="rId50"/>
    <p:sldId id="675" r:id="rId51"/>
    <p:sldId id="677" r:id="rId52"/>
    <p:sldId id="678" r:id="rId53"/>
    <p:sldId id="679" r:id="rId54"/>
    <p:sldId id="610" r:id="rId55"/>
    <p:sldId id="613"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Gill Sans MT" pitchFamily="34" charset="0"/>
        <a:ea typeface="+mn-ea"/>
        <a:cs typeface="Arial" pitchFamily="34" charset="0"/>
      </a:defRPr>
    </a:lvl1pPr>
    <a:lvl2pPr marL="457200" algn="l" rtl="0" fontAlgn="base">
      <a:spcBef>
        <a:spcPct val="0"/>
      </a:spcBef>
      <a:spcAft>
        <a:spcPct val="0"/>
      </a:spcAft>
      <a:defRPr kern="1200">
        <a:solidFill>
          <a:schemeClr val="tx1"/>
        </a:solidFill>
        <a:latin typeface="Gill Sans MT" pitchFamily="34" charset="0"/>
        <a:ea typeface="+mn-ea"/>
        <a:cs typeface="Arial" pitchFamily="34" charset="0"/>
      </a:defRPr>
    </a:lvl2pPr>
    <a:lvl3pPr marL="914400" algn="l" rtl="0" fontAlgn="base">
      <a:spcBef>
        <a:spcPct val="0"/>
      </a:spcBef>
      <a:spcAft>
        <a:spcPct val="0"/>
      </a:spcAft>
      <a:defRPr kern="1200">
        <a:solidFill>
          <a:schemeClr val="tx1"/>
        </a:solidFill>
        <a:latin typeface="Gill Sans MT" pitchFamily="34" charset="0"/>
        <a:ea typeface="+mn-ea"/>
        <a:cs typeface="Arial" pitchFamily="34" charset="0"/>
      </a:defRPr>
    </a:lvl3pPr>
    <a:lvl4pPr marL="1371600" algn="l" rtl="0" fontAlgn="base">
      <a:spcBef>
        <a:spcPct val="0"/>
      </a:spcBef>
      <a:spcAft>
        <a:spcPct val="0"/>
      </a:spcAft>
      <a:defRPr kern="1200">
        <a:solidFill>
          <a:schemeClr val="tx1"/>
        </a:solidFill>
        <a:latin typeface="Gill Sans MT" pitchFamily="34" charset="0"/>
        <a:ea typeface="+mn-ea"/>
        <a:cs typeface="Arial" pitchFamily="34" charset="0"/>
      </a:defRPr>
    </a:lvl4pPr>
    <a:lvl5pPr marL="1828800" algn="l" rtl="0" fontAlgn="base">
      <a:spcBef>
        <a:spcPct val="0"/>
      </a:spcBef>
      <a:spcAft>
        <a:spcPct val="0"/>
      </a:spcAft>
      <a:defRPr kern="1200">
        <a:solidFill>
          <a:schemeClr val="tx1"/>
        </a:solidFill>
        <a:latin typeface="Gill Sans MT" pitchFamily="34" charset="0"/>
        <a:ea typeface="+mn-ea"/>
        <a:cs typeface="Arial" pitchFamily="34" charset="0"/>
      </a:defRPr>
    </a:lvl5pPr>
    <a:lvl6pPr marL="2286000" algn="l" defTabSz="914400" rtl="0" eaLnBrk="1" latinLnBrk="0" hangingPunct="1">
      <a:defRPr kern="1200">
        <a:solidFill>
          <a:schemeClr val="tx1"/>
        </a:solidFill>
        <a:latin typeface="Gill Sans MT" pitchFamily="34" charset="0"/>
        <a:ea typeface="+mn-ea"/>
        <a:cs typeface="Arial" pitchFamily="34" charset="0"/>
      </a:defRPr>
    </a:lvl6pPr>
    <a:lvl7pPr marL="2743200" algn="l" defTabSz="914400" rtl="0" eaLnBrk="1" latinLnBrk="0" hangingPunct="1">
      <a:defRPr kern="1200">
        <a:solidFill>
          <a:schemeClr val="tx1"/>
        </a:solidFill>
        <a:latin typeface="Gill Sans MT" pitchFamily="34" charset="0"/>
        <a:ea typeface="+mn-ea"/>
        <a:cs typeface="Arial" pitchFamily="34" charset="0"/>
      </a:defRPr>
    </a:lvl7pPr>
    <a:lvl8pPr marL="3200400" algn="l" defTabSz="914400" rtl="0" eaLnBrk="1" latinLnBrk="0" hangingPunct="1">
      <a:defRPr kern="1200">
        <a:solidFill>
          <a:schemeClr val="tx1"/>
        </a:solidFill>
        <a:latin typeface="Gill Sans MT" pitchFamily="34" charset="0"/>
        <a:ea typeface="+mn-ea"/>
        <a:cs typeface="Arial" pitchFamily="34" charset="0"/>
      </a:defRPr>
    </a:lvl8pPr>
    <a:lvl9pPr marL="3657600" algn="l" defTabSz="914400" rtl="0" eaLnBrk="1" latinLnBrk="0" hangingPunct="1">
      <a:defRPr kern="1200">
        <a:solidFill>
          <a:schemeClr val="tx1"/>
        </a:solidFill>
        <a:latin typeface="Gill Sans MT"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showPr>
  <p:clrMru>
    <a:srgbClr val="003399"/>
    <a:srgbClr val="336699"/>
    <a:srgbClr val="CC3300"/>
    <a:srgbClr val="1F497D"/>
  </p:clrMru>
</p:presentationPr>
</file>

<file path=ppt/tableStyles.xml><?xml version="1.0" encoding="utf-8"?>
<a:tblStyleLst xmlns:a="http://schemas.openxmlformats.org/drawingml/2006/main" def="{5C22544A-7EE6-4342-B048-85BDC9FD1C3A}">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38" autoAdjust="0"/>
    <p:restoredTop sz="96774" autoAdjust="0"/>
  </p:normalViewPr>
  <p:slideViewPr>
    <p:cSldViewPr>
      <p:cViewPr varScale="1">
        <p:scale>
          <a:sx n="71" d="100"/>
          <a:sy n="71" d="100"/>
        </p:scale>
        <p:origin x="-130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4" charset="0"/>
              </a:defRPr>
            </a:lvl1pPr>
          </a:lstStyle>
          <a:p>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fld id="{0E6BE6E3-0758-4F23-854A-134C798C01EE}" type="datetimeFigureOut">
              <a:rPr lang="en-US"/>
              <a:pPr/>
              <a:t>18-Aug-25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4" charset="0"/>
              </a:defRPr>
            </a:lvl1pPr>
          </a:lstStyle>
          <a:p>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fld id="{A3824FB1-E6AB-4643-B3E7-84BD96154984}"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60420" name="Slide Number Placeholder 3"/>
          <p:cNvSpPr>
            <a:spLocks noGrp="1"/>
          </p:cNvSpPr>
          <p:nvPr>
            <p:ph type="sldNum" sz="quarter" idx="5"/>
          </p:nvPr>
        </p:nvSpPr>
        <p:spPr bwMode="auto">
          <a:noFill/>
          <a:ln>
            <a:miter lim="800000"/>
            <a:headEnd/>
            <a:tailEnd/>
          </a:ln>
        </p:spPr>
        <p:txBody>
          <a:bodyPr/>
          <a:lstStyle/>
          <a:p>
            <a:fld id="{37A215C9-D61E-4707-A68F-6CBD41476481}" type="slidenum">
              <a:rPr lang="en-US"/>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3824FB1-E6AB-4643-B3E7-84BD9615498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47</a:t>
            </a:fld>
            <a:endParaRPr lang="en-US"/>
          </a:p>
        </p:txBody>
      </p:sp>
    </p:spTree>
    <p:extLst>
      <p:ext uri="{BB962C8B-B14F-4D97-AF65-F5344CB8AC3E}">
        <p14:creationId xmlns=""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35000" y="685602"/>
            <a:ext cx="8128000" cy="3429000"/>
          </a:xfrm>
          <a:prstGeom prst="rect">
            <a:avLst/>
          </a:prstGeom>
        </p:spPr>
      </p:sp>
      <p:sp>
        <p:nvSpPr>
          <p:cNvPr id="3" name="Notes Placeholder 2"/>
          <p:cNvSpPr>
            <a:spLocks noGrp="1"/>
          </p:cNvSpPr>
          <p:nvPr>
            <p:ph type="body" idx="1"/>
          </p:nvPr>
        </p:nvSpPr>
        <p:spPr>
          <a:xfrm>
            <a:off x="685271" y="4343797"/>
            <a:ext cx="5487458" cy="4114602"/>
          </a:xfrm>
          <a:prstGeom prst="rect">
            <a:avLst/>
          </a:prstGeom>
        </p:spPr>
        <p:txBody>
          <a:bodyPr/>
          <a:lstStyle/>
          <a:p>
            <a:endParaRPr lang="en-US" dirty="0"/>
          </a:p>
        </p:txBody>
      </p:sp>
      <p:sp>
        <p:nvSpPr>
          <p:cNvPr id="4" name="Slide Number Placeholder 3"/>
          <p:cNvSpPr>
            <a:spLocks noGrp="1"/>
          </p:cNvSpPr>
          <p:nvPr>
            <p:ph type="sldNum" sz="quarter" idx="10"/>
          </p:nvPr>
        </p:nvSpPr>
        <p:spPr>
          <a:xfrm>
            <a:off x="3884084" y="8685610"/>
            <a:ext cx="2972594" cy="456406"/>
          </a:xfrm>
          <a:prstGeom prst="rect">
            <a:avLst/>
          </a:prstGeom>
        </p:spPr>
        <p:txBody>
          <a:bodyPr/>
          <a:lstStyle/>
          <a:p>
            <a:fld id="{F7021451-1387-4CA6-816F-3879F97B5CBC}" type="slidenum">
              <a:rPr lang="en-US"/>
              <a:pPr/>
              <a:t>50</a:t>
            </a:fld>
            <a:endParaRPr lang="en-US"/>
          </a:p>
        </p:txBody>
      </p:sp>
    </p:spTree>
    <p:extLst>
      <p:ext uri="{BB962C8B-B14F-4D97-AF65-F5344CB8AC3E}">
        <p14:creationId xmlns=""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52</a:t>
            </a:fld>
            <a:endParaRPr lang="en-US"/>
          </a:p>
        </p:txBody>
      </p:sp>
    </p:spTree>
    <p:extLst>
      <p:ext uri="{BB962C8B-B14F-4D97-AF65-F5344CB8AC3E}">
        <p14:creationId xmlns=""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pPr/>
              <a:t>53</a:t>
            </a:fld>
            <a:endParaRPr lang="en-US"/>
          </a:p>
        </p:txBody>
      </p:sp>
    </p:spTree>
    <p:extLst>
      <p:ext uri="{BB962C8B-B14F-4D97-AF65-F5344CB8AC3E}">
        <p14:creationId xmlns=""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457200" y="2209800"/>
            <a:ext cx="8305800" cy="213360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5" name="Rectangle 4"/>
          <p:cNvSpPr/>
          <p:nvPr/>
        </p:nvSpPr>
        <p:spPr>
          <a:xfrm>
            <a:off x="457200" y="5029200"/>
            <a:ext cx="8305800" cy="11303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6" name="Rectangle 5"/>
          <p:cNvSpPr/>
          <p:nvPr/>
        </p:nvSpPr>
        <p:spPr>
          <a:xfrm>
            <a:off x="204788" y="2209800"/>
            <a:ext cx="252412" cy="213995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7" name="Rectangle 6"/>
          <p:cNvSpPr/>
          <p:nvPr/>
        </p:nvSpPr>
        <p:spPr>
          <a:xfrm>
            <a:off x="228600" y="5029200"/>
            <a:ext cx="252413" cy="1143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8" name="Title 7"/>
          <p:cNvSpPr>
            <a:spLocks noGrp="1"/>
          </p:cNvSpPr>
          <p:nvPr>
            <p:ph type="ctrTitle"/>
          </p:nvPr>
        </p:nvSpPr>
        <p:spPr>
          <a:xfrm>
            <a:off x="685800" y="2178163"/>
            <a:ext cx="7724180" cy="1631837"/>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886420" y="4724401"/>
            <a:ext cx="7724180" cy="878681"/>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0" name="Date Placeholder 27"/>
          <p:cNvSpPr>
            <a:spLocks noGrp="1"/>
          </p:cNvSpPr>
          <p:nvPr>
            <p:ph type="dt" sz="half" idx="10"/>
          </p:nvPr>
        </p:nvSpPr>
        <p:spPr>
          <a:xfrm>
            <a:off x="6400800" y="6354763"/>
            <a:ext cx="2286000" cy="366712"/>
          </a:xfrm>
        </p:spPr>
        <p:txBody>
          <a:bodyPr/>
          <a:lstStyle>
            <a:lvl1pPr>
              <a:defRPr/>
            </a:lvl1pPr>
          </a:lstStyle>
          <a:p>
            <a:fld id="{D7AFBB45-990F-464A-8436-0A313E5A722D}" type="datetimeFigureOut">
              <a:rPr lang="en-US"/>
              <a:pPr/>
              <a:t>18-Aug-25</a:t>
            </a:fld>
            <a:endParaRPr lang="en-US"/>
          </a:p>
        </p:txBody>
      </p:sp>
      <p:sp>
        <p:nvSpPr>
          <p:cNvPr id="11" name="Footer Placeholder 16"/>
          <p:cNvSpPr>
            <a:spLocks noGrp="1"/>
          </p:cNvSpPr>
          <p:nvPr>
            <p:ph type="ftr" sz="quarter" idx="11"/>
          </p:nvPr>
        </p:nvSpPr>
        <p:spPr>
          <a:xfrm>
            <a:off x="2898775" y="6354763"/>
            <a:ext cx="3475038" cy="366712"/>
          </a:xfrm>
        </p:spPr>
        <p:txBody>
          <a:bodyPr/>
          <a:lstStyle>
            <a:lvl1pPr>
              <a:defRPr/>
            </a:lvl1pPr>
          </a:lstStyle>
          <a:p>
            <a:endParaRPr lang="sr-Latn-CS"/>
          </a:p>
        </p:txBody>
      </p:sp>
      <p:sp>
        <p:nvSpPr>
          <p:cNvPr id="12" name="Slide Number Placeholder 28"/>
          <p:cNvSpPr>
            <a:spLocks noGrp="1"/>
          </p:cNvSpPr>
          <p:nvPr>
            <p:ph type="sldNum" sz="quarter" idx="12"/>
          </p:nvPr>
        </p:nvSpPr>
        <p:spPr>
          <a:xfrm>
            <a:off x="1216025" y="6354763"/>
            <a:ext cx="1219200" cy="366712"/>
          </a:xfrm>
        </p:spPr>
        <p:txBody>
          <a:bodyPr/>
          <a:lstStyle>
            <a:lvl1pPr>
              <a:defRPr/>
            </a:lvl1pPr>
          </a:lstStyle>
          <a:p>
            <a:fld id="{D73CB96D-33C3-4D4A-B8C5-C68C3103591A}"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fld id="{AA7B44AD-CD41-439E-B0D6-54EE7DAC4A3E}" type="datetimeFigureOut">
              <a:rPr lang="en-US"/>
              <a:pPr/>
              <a:t>18-Aug-25</a:t>
            </a:fld>
            <a:endParaRPr lang="en-US"/>
          </a:p>
        </p:txBody>
      </p:sp>
      <p:sp>
        <p:nvSpPr>
          <p:cNvPr id="5" name="Footer Placeholder 2"/>
          <p:cNvSpPr>
            <a:spLocks noGrp="1"/>
          </p:cNvSpPr>
          <p:nvPr>
            <p:ph type="ftr" sz="quarter" idx="11"/>
          </p:nvPr>
        </p:nvSpPr>
        <p:spPr/>
        <p:txBody>
          <a:bodyPr/>
          <a:lstStyle>
            <a:lvl1pPr>
              <a:defRPr/>
            </a:lvl1pPr>
          </a:lstStyle>
          <a:p>
            <a:endParaRPr lang="sr-Latn-CS"/>
          </a:p>
        </p:txBody>
      </p:sp>
      <p:sp>
        <p:nvSpPr>
          <p:cNvPr id="6" name="Slide Number Placeholder 22"/>
          <p:cNvSpPr>
            <a:spLocks noGrp="1"/>
          </p:cNvSpPr>
          <p:nvPr>
            <p:ph type="sldNum" sz="quarter" idx="12"/>
          </p:nvPr>
        </p:nvSpPr>
        <p:spPr/>
        <p:txBody>
          <a:bodyPr/>
          <a:lstStyle>
            <a:lvl1pPr>
              <a:defRPr/>
            </a:lvl1pPr>
          </a:lstStyle>
          <a:p>
            <a:fld id="{0C81235C-03C6-4ABD-A97C-A94135557C6A}"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6" name="Straight Connector 5"/>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76603CA5-CA8C-4643-B03D-4C0A13220061}" type="datetimeFigureOut">
              <a:rPr lang="en-US"/>
              <a:pPr/>
              <a:t>18-Aug-25</a:t>
            </a:fld>
            <a:endParaRPr lang="en-US"/>
          </a:p>
        </p:txBody>
      </p:sp>
      <p:sp>
        <p:nvSpPr>
          <p:cNvPr id="8" name="Footer Placeholder 4"/>
          <p:cNvSpPr>
            <a:spLocks noGrp="1"/>
          </p:cNvSpPr>
          <p:nvPr>
            <p:ph type="ftr" sz="quarter" idx="11"/>
          </p:nvPr>
        </p:nvSpPr>
        <p:spPr/>
        <p:txBody>
          <a:bodyPr/>
          <a:lstStyle>
            <a:lvl1pPr>
              <a:defRPr/>
            </a:lvl1pPr>
          </a:lstStyle>
          <a:p>
            <a:endParaRPr lang="sr-Latn-CS"/>
          </a:p>
        </p:txBody>
      </p:sp>
      <p:sp>
        <p:nvSpPr>
          <p:cNvPr id="9" name="Slide Number Placeholder 5"/>
          <p:cNvSpPr>
            <a:spLocks noGrp="1"/>
          </p:cNvSpPr>
          <p:nvPr>
            <p:ph type="sldNum" sz="quarter" idx="12"/>
          </p:nvPr>
        </p:nvSpPr>
        <p:spPr/>
        <p:txBody>
          <a:bodyPr/>
          <a:lstStyle>
            <a:lvl1pPr>
              <a:defRPr/>
            </a:lvl1pPr>
          </a:lstStyle>
          <a:p>
            <a:fld id="{B080ED2D-AAB2-4432-AAA3-D3F08AF21806}"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p:spPr>
        <p:txBody>
          <a:bodyPr/>
          <a:lstStyle>
            <a:lvl1pPr>
              <a:defRPr/>
            </a:lvl1pPr>
          </a:lstStyle>
          <a:p>
            <a:fld id="{BE7538F3-FB62-4C55-BA84-104D6B423730}" type="datetimeFigureOut">
              <a:rPr lang="en-US"/>
              <a:pPr/>
              <a:t>18-Aug-25</a:t>
            </a:fld>
            <a:endParaRPr lang="en-US"/>
          </a:p>
        </p:txBody>
      </p:sp>
      <p:sp>
        <p:nvSpPr>
          <p:cNvPr id="7" name="Footer Placeholder 4"/>
          <p:cNvSpPr>
            <a:spLocks noGrp="1"/>
          </p:cNvSpPr>
          <p:nvPr>
            <p:ph type="ftr" sz="quarter" idx="11"/>
          </p:nvPr>
        </p:nvSpPr>
        <p:spPr>
          <a:xfrm>
            <a:off x="2898775" y="6354763"/>
            <a:ext cx="3475038" cy="366712"/>
          </a:xfrm>
        </p:spPr>
        <p:txBody>
          <a:bodyPr/>
          <a:lstStyle>
            <a:lvl1pPr>
              <a:defRPr/>
            </a:lvl1pPr>
          </a:lstStyle>
          <a:p>
            <a:endParaRPr lang="sr-Latn-C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5A462F48-EA30-4BED-94C3-764FE1C11030}"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762000"/>
          </a:xfrm>
        </p:spPr>
        <p:txBody>
          <a:bodyPr>
            <a:normAutofit/>
          </a:bodyPr>
          <a:lstStyle>
            <a:lvl1pPr algn="ctr">
              <a:defRPr sz="3400" b="0">
                <a:solidFill>
                  <a:schemeClr val="tx2"/>
                </a:solidFill>
                <a:latin typeface="Calibri" pitchFamily="34" charset="0"/>
              </a:defRPr>
            </a:lvl1pPr>
          </a:lstStyle>
          <a:p>
            <a:r>
              <a:rPr lang="en-US" smtClean="0"/>
              <a:t>Click to edit Master title style</a:t>
            </a:r>
            <a:endParaRPr lang="en-US" dirty="0"/>
          </a:p>
        </p:txBody>
      </p:sp>
      <p:sp>
        <p:nvSpPr>
          <p:cNvPr id="8" name="Content Placeholder 7"/>
          <p:cNvSpPr>
            <a:spLocks noGrp="1"/>
          </p:cNvSpPr>
          <p:nvPr>
            <p:ph sz="quarter" idx="1"/>
          </p:nvPr>
        </p:nvSpPr>
        <p:spPr>
          <a:xfrm>
            <a:off x="457200" y="1066800"/>
            <a:ext cx="8229600" cy="5257800"/>
          </a:xfrm>
        </p:spPr>
        <p:txBody>
          <a:bodyPr/>
          <a:lstStyle>
            <a:lvl1pPr>
              <a:buClr>
                <a:schemeClr val="accent1"/>
              </a:buClr>
              <a:defRPr sz="2800">
                <a:latin typeface="Calibri" pitchFamily="34" charset="0"/>
                <a:cs typeface="Calibri" pitchFamily="34" charset="0"/>
              </a:defRPr>
            </a:lvl1pPr>
            <a:lvl2pPr>
              <a:buClr>
                <a:schemeClr val="accent1"/>
              </a:buClr>
              <a:defRPr sz="2400">
                <a:latin typeface="Calibri" pitchFamily="34" charset="0"/>
                <a:cs typeface="Calibri" pitchFamily="34" charset="0"/>
              </a:defRPr>
            </a:lvl2pPr>
            <a:lvl3pPr>
              <a:buClr>
                <a:schemeClr val="accent1"/>
              </a:buClr>
              <a:defRPr>
                <a:latin typeface="Calibri" pitchFamily="34" charset="0"/>
                <a:cs typeface="Calibri" pitchFamily="34" charset="0"/>
              </a:defRPr>
            </a:lvl3pPr>
            <a:lvl4pPr>
              <a:buClr>
                <a:schemeClr val="accent1"/>
              </a:buClr>
              <a:defRPr>
                <a:latin typeface="Calibri" pitchFamily="34" charset="0"/>
                <a:cs typeface="Calibri" pitchFamily="34" charset="0"/>
              </a:defRPr>
            </a:lvl4pPr>
            <a:lvl5pPr>
              <a:buClr>
                <a:schemeClr val="accent1"/>
              </a:buClr>
              <a:defRPr>
                <a:latin typeface="Calibri" pitchFamily="34" charset="0"/>
                <a:cs typeface="Calibr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fld id="{238C53ED-9AAE-4225-99EF-9ADDD01E5FAD}" type="datetimeFigureOut">
              <a:rPr lang="en-US"/>
              <a:pPr/>
              <a:t>18-Aug-25</a:t>
            </a:fld>
            <a:endParaRPr lang="en-US"/>
          </a:p>
        </p:txBody>
      </p:sp>
      <p:sp>
        <p:nvSpPr>
          <p:cNvPr id="6" name="Footer Placeholder 2"/>
          <p:cNvSpPr>
            <a:spLocks noGrp="1"/>
          </p:cNvSpPr>
          <p:nvPr>
            <p:ph type="ftr" sz="quarter" idx="11"/>
          </p:nvPr>
        </p:nvSpPr>
        <p:spPr/>
        <p:txBody>
          <a:bodyPr/>
          <a:lstStyle>
            <a:lvl1pPr>
              <a:defRPr/>
            </a:lvl1pPr>
          </a:lstStyle>
          <a:p>
            <a:endParaRPr lang="sr-Latn-CS"/>
          </a:p>
        </p:txBody>
      </p:sp>
      <p:sp>
        <p:nvSpPr>
          <p:cNvPr id="7" name="Slide Number Placeholder 22"/>
          <p:cNvSpPr>
            <a:spLocks noGrp="1"/>
          </p:cNvSpPr>
          <p:nvPr>
            <p:ph type="sldNum" sz="quarter" idx="12"/>
          </p:nvPr>
        </p:nvSpPr>
        <p:spPr/>
        <p:txBody>
          <a:bodyPr/>
          <a:lstStyle>
            <a:lvl1pPr>
              <a:defRPr/>
            </a:lvl1pPr>
          </a:lstStyle>
          <a:p>
            <a:fld id="{6744AFC3-F187-413A-AD04-0492E3E3C04E}"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2"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fld id="{8DEEA6CF-87B2-4C1F-9540-4BED492FEDFE}" type="datetimeFigureOut">
              <a:rPr lang="en-US"/>
              <a:pPr/>
              <a:t>18-Aug-25</a:t>
            </a:fld>
            <a:endParaRPr lang="en-US"/>
          </a:p>
        </p:txBody>
      </p:sp>
      <p:sp>
        <p:nvSpPr>
          <p:cNvPr id="8" name="Footer Placeholder 2"/>
          <p:cNvSpPr>
            <a:spLocks noGrp="1"/>
          </p:cNvSpPr>
          <p:nvPr>
            <p:ph type="ftr" sz="quarter" idx="11"/>
          </p:nvPr>
        </p:nvSpPr>
        <p:spPr/>
        <p:txBody>
          <a:bodyPr/>
          <a:lstStyle>
            <a:lvl1pPr>
              <a:defRPr/>
            </a:lvl1pPr>
          </a:lstStyle>
          <a:p>
            <a:endParaRPr lang="sr-Latn-CS"/>
          </a:p>
        </p:txBody>
      </p:sp>
      <p:sp>
        <p:nvSpPr>
          <p:cNvPr id="9" name="Slide Number Placeholder 22"/>
          <p:cNvSpPr>
            <a:spLocks noGrp="1"/>
          </p:cNvSpPr>
          <p:nvPr>
            <p:ph type="sldNum" sz="quarter" idx="12"/>
          </p:nvPr>
        </p:nvSpPr>
        <p:spPr/>
        <p:txBody>
          <a:bodyPr/>
          <a:lstStyle>
            <a:lvl1pPr>
              <a:defRPr/>
            </a:lvl1pPr>
          </a:lstStyle>
          <a:p>
            <a:fld id="{E703E9F9-1024-4E11-92D9-D7D33E244AEF}"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4" name="Date Placeholder 2"/>
          <p:cNvSpPr>
            <a:spLocks noGrp="1"/>
          </p:cNvSpPr>
          <p:nvPr>
            <p:ph type="dt" sz="half" idx="10"/>
          </p:nvPr>
        </p:nvSpPr>
        <p:spPr/>
        <p:txBody>
          <a:bodyPr/>
          <a:lstStyle>
            <a:lvl1pPr>
              <a:defRPr/>
            </a:lvl1pPr>
          </a:lstStyle>
          <a:p>
            <a:fld id="{F582C271-33D1-47BF-9661-0C1BF2241384}" type="datetimeFigureOut">
              <a:rPr lang="en-US"/>
              <a:pPr/>
              <a:t>18-Aug-25</a:t>
            </a:fld>
            <a:endParaRPr lang="en-US"/>
          </a:p>
        </p:txBody>
      </p:sp>
      <p:sp>
        <p:nvSpPr>
          <p:cNvPr id="5" name="Footer Placeholder 3"/>
          <p:cNvSpPr>
            <a:spLocks noGrp="1"/>
          </p:cNvSpPr>
          <p:nvPr>
            <p:ph type="ftr" sz="quarter" idx="11"/>
          </p:nvPr>
        </p:nvSpPr>
        <p:spPr/>
        <p:txBody>
          <a:bodyPr/>
          <a:lstStyle>
            <a:lvl1pPr>
              <a:defRPr/>
            </a:lvl1pPr>
          </a:lstStyle>
          <a:p>
            <a:endParaRPr lang="sr-Latn-CS"/>
          </a:p>
        </p:txBody>
      </p:sp>
      <p:sp>
        <p:nvSpPr>
          <p:cNvPr id="6" name="Slide Number Placeholder 4"/>
          <p:cNvSpPr>
            <a:spLocks noGrp="1"/>
          </p:cNvSpPr>
          <p:nvPr>
            <p:ph type="sldNum" sz="quarter" idx="12"/>
          </p:nvPr>
        </p:nvSpPr>
        <p:spPr/>
        <p:txBody>
          <a:bodyPr/>
          <a:lstStyle>
            <a:lvl1pPr>
              <a:defRPr/>
            </a:lvl1pPr>
          </a:lstStyle>
          <a:p>
            <a:fld id="{11FA896F-4628-456C-95DD-B851C906E0EB}"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4" name="Date Placeholder 1"/>
          <p:cNvSpPr>
            <a:spLocks noGrp="1"/>
          </p:cNvSpPr>
          <p:nvPr>
            <p:ph type="dt" sz="half" idx="10"/>
          </p:nvPr>
        </p:nvSpPr>
        <p:spPr/>
        <p:txBody>
          <a:bodyPr/>
          <a:lstStyle>
            <a:lvl1pPr>
              <a:defRPr/>
            </a:lvl1pPr>
          </a:lstStyle>
          <a:p>
            <a:fld id="{2E77AAEE-1C9B-4A07-9CB8-76C0269CA465}" type="datetimeFigureOut">
              <a:rPr lang="en-US"/>
              <a:pPr/>
              <a:t>18-Aug-25</a:t>
            </a:fld>
            <a:endParaRPr lang="en-US"/>
          </a:p>
        </p:txBody>
      </p:sp>
      <p:sp>
        <p:nvSpPr>
          <p:cNvPr id="5" name="Footer Placeholder 2"/>
          <p:cNvSpPr>
            <a:spLocks noGrp="1"/>
          </p:cNvSpPr>
          <p:nvPr>
            <p:ph type="ftr" sz="quarter" idx="11"/>
          </p:nvPr>
        </p:nvSpPr>
        <p:spPr/>
        <p:txBody>
          <a:bodyPr/>
          <a:lstStyle>
            <a:lvl1pPr>
              <a:defRPr/>
            </a:lvl1pPr>
          </a:lstStyle>
          <a:p>
            <a:endParaRPr lang="sr-Latn-CS"/>
          </a:p>
        </p:txBody>
      </p:sp>
      <p:sp>
        <p:nvSpPr>
          <p:cNvPr id="6" name="Slide Number Placeholder 3"/>
          <p:cNvSpPr>
            <a:spLocks noGrp="1"/>
          </p:cNvSpPr>
          <p:nvPr>
            <p:ph type="sldNum" sz="quarter" idx="12"/>
          </p:nvPr>
        </p:nvSpPr>
        <p:spPr/>
        <p:txBody>
          <a:bodyPr/>
          <a:lstStyle>
            <a:lvl1pPr>
              <a:defRPr/>
            </a:lvl1pPr>
          </a:lstStyle>
          <a:p>
            <a:fld id="{D75FF884-7CE5-4779-B0E1-53065DEE2CBF}"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6" name="Straight Connector 5"/>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2"/>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p:txBody>
          <a:bodyPr/>
          <a:lstStyle>
            <a:lvl1pPr>
              <a:defRPr/>
            </a:lvl1pPr>
          </a:lstStyle>
          <a:p>
            <a:fld id="{FB030502-AADF-40EA-B7C6-C7E2DF006575}" type="datetimeFigureOut">
              <a:rPr lang="en-US"/>
              <a:pPr/>
              <a:t>18-Aug-25</a:t>
            </a:fld>
            <a:endParaRPr lang="en-US"/>
          </a:p>
        </p:txBody>
      </p:sp>
      <p:sp>
        <p:nvSpPr>
          <p:cNvPr id="9" name="Footer Placeholder 5"/>
          <p:cNvSpPr>
            <a:spLocks noGrp="1"/>
          </p:cNvSpPr>
          <p:nvPr>
            <p:ph type="ftr" sz="quarter" idx="11"/>
          </p:nvPr>
        </p:nvSpPr>
        <p:spPr/>
        <p:txBody>
          <a:bodyPr/>
          <a:lstStyle>
            <a:lvl1pPr>
              <a:defRPr/>
            </a:lvl1pPr>
          </a:lstStyle>
          <a:p>
            <a:endParaRPr lang="sr-Latn-CS"/>
          </a:p>
        </p:txBody>
      </p:sp>
      <p:sp>
        <p:nvSpPr>
          <p:cNvPr id="10" name="Slide Number Placeholder 6"/>
          <p:cNvSpPr>
            <a:spLocks noGrp="1"/>
          </p:cNvSpPr>
          <p:nvPr>
            <p:ph type="sldNum" sz="quarter" idx="12"/>
          </p:nvPr>
        </p:nvSpPr>
        <p:spPr/>
        <p:txBody>
          <a:bodyPr/>
          <a:lstStyle>
            <a:lvl1pPr>
              <a:defRPr/>
            </a:lvl1pPr>
          </a:lstStyle>
          <a:p>
            <a:fld id="{1B0CC53A-CCD9-4CDB-8FED-BED988F66EE9}"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solidFill>
          <a:schemeClr val="bg2"/>
        </a:solidFill>
        <a:effectLst/>
      </p:bgPr>
    </p:bg>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p:spPr>
        <p:txBody>
          <a:bodyPr/>
          <a:lstStyle/>
          <a:p>
            <a:pPr>
              <a:defRPr/>
            </a:pPr>
            <a:endParaRPr lang="en-US">
              <a:latin typeface="Gill Sans MT"/>
            </a:endParaRPr>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sr-Latn-CS">
              <a:solidFill>
                <a:srgbClr val="FFFFFF"/>
              </a:solidFill>
              <a:cs typeface="Arial" pitchFamily="34" charset="0"/>
            </a:endParaRPr>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p:txBody>
          <a:bodyPr/>
          <a:lstStyle>
            <a:lvl1pPr>
              <a:defRPr/>
            </a:lvl1pPr>
          </a:lstStyle>
          <a:p>
            <a:fld id="{B813A6BE-84F6-472B-82DE-D3D610044726}" type="datetimeFigureOut">
              <a:rPr lang="en-US"/>
              <a:pPr/>
              <a:t>18-Aug-25</a:t>
            </a:fld>
            <a:endParaRPr lang="en-US"/>
          </a:p>
        </p:txBody>
      </p:sp>
      <p:sp>
        <p:nvSpPr>
          <p:cNvPr id="9" name="Footer Placeholder 5"/>
          <p:cNvSpPr>
            <a:spLocks noGrp="1"/>
          </p:cNvSpPr>
          <p:nvPr>
            <p:ph type="ftr" sz="quarter" idx="11"/>
          </p:nvPr>
        </p:nvSpPr>
        <p:spPr/>
        <p:txBody>
          <a:bodyPr/>
          <a:lstStyle>
            <a:lvl1pPr>
              <a:defRPr/>
            </a:lvl1pPr>
          </a:lstStyle>
          <a:p>
            <a:endParaRPr lang="sr-Latn-CS"/>
          </a:p>
        </p:txBody>
      </p:sp>
      <p:sp>
        <p:nvSpPr>
          <p:cNvPr id="10" name="Slide Number Placeholder 6"/>
          <p:cNvSpPr>
            <a:spLocks noGrp="1"/>
          </p:cNvSpPr>
          <p:nvPr>
            <p:ph type="sldNum" sz="quarter" idx="12"/>
          </p:nvPr>
        </p:nvSpPr>
        <p:spPr/>
        <p:txBody>
          <a:bodyPr/>
          <a:lstStyle>
            <a:lvl1pPr>
              <a:defRPr/>
            </a:lvl1pPr>
          </a:lstStyle>
          <a:p>
            <a:fld id="{3C444FB0-9E2C-4A19-9912-61C1E7296A2A}" type="slidenum">
              <a:rPr lang="en-US"/>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6096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990600"/>
            <a:ext cx="8229600" cy="49101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6400800" y="6356350"/>
            <a:ext cx="2289175"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E9B4ADC1-710C-4E75-9E76-42FBB77CFCB9}" type="datetimeFigureOut">
              <a:rPr lang="en-US"/>
              <a:pPr/>
              <a:t>18-Aug-25</a:t>
            </a:fld>
            <a:endParaRPr lang="en-US"/>
          </a:p>
        </p:txBody>
      </p:sp>
      <p:sp>
        <p:nvSpPr>
          <p:cNvPr id="3" name="Footer Placeholder 2"/>
          <p:cNvSpPr>
            <a:spLocks noGrp="1"/>
          </p:cNvSpPr>
          <p:nvPr>
            <p:ph type="ftr" sz="quarter" idx="3"/>
          </p:nvPr>
        </p:nvSpPr>
        <p:spPr>
          <a:xfrm>
            <a:off x="2898775" y="6356350"/>
            <a:ext cx="3505200" cy="365125"/>
          </a:xfrm>
          <a:prstGeom prst="rect">
            <a:avLst/>
          </a:prstGeom>
        </p:spPr>
        <p:txBody>
          <a:bodyPr vert="horz" wrap="square" lIns="91440" tIns="45720" rIns="91440" bIns="45720" numCol="1" anchor="t" anchorCtr="0" compatLnSpc="1">
            <a:prstTxWarp prst="textNoShape">
              <a:avLst/>
            </a:prstTxWarp>
          </a:bodyPr>
          <a:lstStyle>
            <a:lvl1pPr algn="r">
              <a:defRPr sz="1400">
                <a:solidFill>
                  <a:schemeClr val="tx2"/>
                </a:solidFill>
              </a:defRPr>
            </a:lvl1pPr>
          </a:lstStyle>
          <a:p>
            <a:endParaRPr lang="sr-Latn-CS"/>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wrap="square" lIns="91440" tIns="45720" rIns="91440" bIns="45720" numCol="1" anchor="t" anchorCtr="0" compatLnSpc="1">
            <a:prstTxWarp prst="textNoShape">
              <a:avLst/>
            </a:prstTxWarp>
          </a:bodyPr>
          <a:lstStyle>
            <a:lvl1pPr>
              <a:defRPr sz="1400">
                <a:solidFill>
                  <a:schemeClr val="tx2"/>
                </a:solidFill>
              </a:defRPr>
            </a:lvl1pPr>
          </a:lstStyle>
          <a:p>
            <a:fld id="{F56BFA15-A459-4582-98A6-DF6A061F2739}" type="slidenum">
              <a:rPr lang="en-US"/>
              <a:pPr/>
              <a:t>‹#›</a:t>
            </a:fld>
            <a:endParaRPr lang="en-US"/>
          </a:p>
        </p:txBody>
      </p:sp>
      <p:sp>
        <p:nvSpPr>
          <p:cNvPr id="1031" name="Straight Connector 27"/>
          <p:cNvSpPr>
            <a:spLocks noChangeShapeType="1"/>
          </p:cNvSpPr>
          <p:nvPr/>
        </p:nvSpPr>
        <p:spPr bwMode="auto">
          <a:xfrm>
            <a:off x="457200" y="6324600"/>
            <a:ext cx="8229600" cy="0"/>
          </a:xfrm>
          <a:prstGeom prst="line">
            <a:avLst/>
          </a:prstGeom>
          <a:noFill/>
          <a:ln w="9525" algn="ctr">
            <a:solidFill>
              <a:schemeClr val="accent1"/>
            </a:solidFill>
            <a:prstDash val="dash"/>
            <a:round/>
            <a:headEnd/>
            <a:tailEnd/>
          </a:ln>
        </p:spPr>
        <p:txBody>
          <a:bodyPr/>
          <a:lstStyle/>
          <a:p>
            <a:pPr>
              <a:defRPr/>
            </a:pPr>
            <a:endParaRPr lang="en-US">
              <a:latin typeface="Gill Sans MT"/>
            </a:endParaRPr>
          </a:p>
        </p:txBody>
      </p:sp>
      <p:sp>
        <p:nvSpPr>
          <p:cNvPr id="29" name="Straight Connector 28"/>
          <p:cNvSpPr>
            <a:spLocks noChangeShapeType="1"/>
          </p:cNvSpPr>
          <p:nvPr/>
        </p:nvSpPr>
        <p:spPr bwMode="auto">
          <a:xfrm>
            <a:off x="457200" y="914400"/>
            <a:ext cx="8229600" cy="0"/>
          </a:xfrm>
          <a:prstGeom prst="line">
            <a:avLst/>
          </a:prstGeom>
          <a:noFill/>
          <a:ln w="9525" cap="flat" cmpd="sng" algn="ctr">
            <a:solidFill>
              <a:schemeClr val="accent1"/>
            </a:solidFill>
            <a:prstDash val="dash"/>
            <a:round/>
            <a:headEnd type="none" w="med" len="med"/>
            <a:tailEnd type="none" w="med" len="med"/>
          </a:ln>
          <a:effectLst/>
        </p:spPr>
        <p:txBody>
          <a:bodyPr/>
          <a:lstStyle/>
          <a:p>
            <a:pPr fontAlgn="auto">
              <a:spcBef>
                <a:spcPts val="0"/>
              </a:spcBef>
              <a:spcAft>
                <a:spcPts val="0"/>
              </a:spcAft>
              <a:defRPr/>
            </a:pPr>
            <a:endParaRPr 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cs typeface="+mn-cs"/>
            </a:endParaRPr>
          </a:p>
        </p:txBody>
      </p:sp>
    </p:spTree>
  </p:cSld>
  <p:clrMap bg1="lt1" tx1="dk1" bg2="lt2" tx2="dk2" accent1="accent1" accent2="accent2" accent3="accent3" accent4="accent4" accent5="accent5" accent6="accent6" hlink="hlink" folHlink="folHlink"/>
  <p:sldLayoutIdLst>
    <p:sldLayoutId id="2147484646" r:id="rId1"/>
    <p:sldLayoutId id="2147484647" r:id="rId2"/>
    <p:sldLayoutId id="2147484648" r:id="rId3"/>
    <p:sldLayoutId id="2147484643" r:id="rId4"/>
    <p:sldLayoutId id="2147484644" r:id="rId5"/>
    <p:sldLayoutId id="2147484649" r:id="rId6"/>
    <p:sldLayoutId id="2147484650" r:id="rId7"/>
    <p:sldLayoutId id="2147484651" r:id="rId8"/>
    <p:sldLayoutId id="2147484652" r:id="rId9"/>
    <p:sldLayoutId id="2147484645" r:id="rId10"/>
    <p:sldLayoutId id="2147484653" r:id="rId11"/>
    <p:sldLayoutId id="2147484655" r:id="rId12"/>
  </p:sldLayoutIdLst>
  <p:timing>
    <p:tnLst>
      <p:par>
        <p:cTn id="1" dur="indefinite" restart="never" nodeType="tmRoot"/>
      </p:par>
    </p:tnLst>
  </p:timing>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rgbClr val="10253F"/>
          </a:solidFill>
          <a:latin typeface="Calibri" pitchFamily="34" charset="0"/>
          <a:ea typeface="+mn-ea"/>
          <a:cs typeface="Calibri" pitchFamily="34" charset="0"/>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rgbClr val="10253F"/>
          </a:solidFill>
          <a:latin typeface="Calibri" pitchFamily="34" charset="0"/>
          <a:ea typeface="+mn-ea"/>
          <a:cs typeface="Calibri" pitchFamily="34" charset="0"/>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rgbClr val="10253F"/>
          </a:solidFill>
          <a:latin typeface="Calibri" pitchFamily="34" charset="0"/>
          <a:ea typeface="+mn-ea"/>
          <a:cs typeface="Calibri" pitchFamily="34" charset="0"/>
        </a:defRPr>
      </a:lvl3pPr>
      <a:lvl4pPr marL="1096963" indent="-228600" algn="l" rtl="0" eaLnBrk="1" fontAlgn="base" hangingPunct="1">
        <a:spcBef>
          <a:spcPts val="400"/>
        </a:spcBef>
        <a:spcAft>
          <a:spcPct val="0"/>
        </a:spcAft>
        <a:buClr>
          <a:srgbClr val="A94543"/>
        </a:buClr>
        <a:buSzPct val="70000"/>
        <a:buFont typeface="Wingdings" pitchFamily="2" charset="2"/>
        <a:buChar char=""/>
        <a:defRPr sz="2000" kern="1200">
          <a:solidFill>
            <a:srgbClr val="10253F"/>
          </a:solidFill>
          <a:latin typeface="Calibri" pitchFamily="34" charset="0"/>
          <a:ea typeface="+mn-ea"/>
          <a:cs typeface="Calibri" pitchFamily="34" charset="0"/>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rgbClr val="10253F"/>
          </a:solidFill>
          <a:latin typeface="Calibri" pitchFamily="34" charset="0"/>
          <a:ea typeface="+mn-ea"/>
          <a:cs typeface="Calibri" pitchFamily="34" charset="0"/>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2.wav"/></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audio" Target="../media/audio3.wav"/><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4.wav"/></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5.wav"/></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6.wav"/></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audio" Target="../media/audio1.wav"/><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7.wav"/></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8.wav"/></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9.wav"/></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audio" Target="../media/audio10.wav"/></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physio-pedia.com/Biopsychosocial_Model" TargetMode="Externa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3.xml"/><Relationship Id="rId1" Type="http://schemas.openxmlformats.org/officeDocument/2006/relationships/audio" Target="../media/audio11.wav"/><Relationship Id="rId4" Type="http://schemas.openxmlformats.org/officeDocument/2006/relationships/image" Target="../media/image17.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notesSlide" Target="../notesSlides/notesSlide7.xml"/><Relationship Id="rId7" Type="http://schemas.openxmlformats.org/officeDocument/2006/relationships/image" Target="../media/image29.jpeg"/><Relationship Id="rId12" Type="http://schemas.openxmlformats.org/officeDocument/2006/relationships/image" Target="../media/image34.png"/><Relationship Id="rId2" Type="http://schemas.openxmlformats.org/officeDocument/2006/relationships/slideLayout" Target="../slideLayouts/slideLayout3.xml"/><Relationship Id="rId1" Type="http://schemas.openxmlformats.org/officeDocument/2006/relationships/audio" Target="../media/audio12.wav"/><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3.xml"/><Relationship Id="rId1" Type="http://schemas.openxmlformats.org/officeDocument/2006/relationships/audio" Target="../media/audio13.wav"/><Relationship Id="rId4" Type="http://schemas.openxmlformats.org/officeDocument/2006/relationships/image" Target="../media/image36.png"/></Relationships>
</file>

<file path=ppt/slides/_rels/slide6.xml.rels><?xml version="1.0" encoding="UTF-8" standalone="yes"?>
<Relationships xmlns="http://schemas.openxmlformats.org/package/2006/relationships"><Relationship Id="rId2" Type="http://schemas.openxmlformats.org/officeDocument/2006/relationships/hyperlink" Target="https://www.physio-pedia.com/Biopsychosocial_Mode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ctrTitle"/>
          </p:nvPr>
        </p:nvSpPr>
        <p:spPr>
          <a:xfrm>
            <a:off x="685800" y="457200"/>
            <a:ext cx="7772400" cy="914400"/>
          </a:xfrm>
        </p:spPr>
        <p:txBody>
          <a:bodyPr/>
          <a:lstStyle/>
          <a:p>
            <a:pPr algn="ctr" eaLnBrk="1" hangingPunct="1"/>
            <a:r>
              <a:rPr lang="sr-Latn-CS" sz="2400" dirty="0" smtClean="0">
                <a:latin typeface="Calibri" pitchFamily="34" charset="0"/>
                <a:cs typeface="Calibri" pitchFamily="34" charset="0"/>
              </a:rPr>
              <a:t>УНИВЕРЗИТЕТ У КРАГУЈЕВЦУ </a:t>
            </a:r>
            <a:br>
              <a:rPr lang="sr-Latn-CS" sz="2400" dirty="0" smtClean="0">
                <a:latin typeface="Calibri" pitchFamily="34" charset="0"/>
                <a:cs typeface="Calibri" pitchFamily="34" charset="0"/>
              </a:rPr>
            </a:br>
            <a:r>
              <a:rPr lang="sr-Latn-CS" sz="2400" dirty="0" smtClean="0">
                <a:latin typeface="Calibri" pitchFamily="34" charset="0"/>
                <a:cs typeface="Calibri" pitchFamily="34" charset="0"/>
              </a:rPr>
              <a:t>ФАКУЛТЕТ МЕДИЦИНСКИХ НАУКА</a:t>
            </a:r>
            <a:br>
              <a:rPr lang="sr-Latn-CS" sz="2400" dirty="0" smtClean="0">
                <a:latin typeface="Calibri" pitchFamily="34" charset="0"/>
                <a:cs typeface="Calibri" pitchFamily="34" charset="0"/>
              </a:rPr>
            </a:br>
            <a:endParaRPr lang="en-US" sz="2400" dirty="0" smtClean="0">
              <a:latin typeface="Calibri" pitchFamily="34" charset="0"/>
              <a:cs typeface="Calibri" pitchFamily="34" charset="0"/>
            </a:endParaRPr>
          </a:p>
        </p:txBody>
      </p:sp>
      <p:sp>
        <p:nvSpPr>
          <p:cNvPr id="3" name="Subtitle 2"/>
          <p:cNvSpPr>
            <a:spLocks noGrp="1"/>
          </p:cNvSpPr>
          <p:nvPr>
            <p:ph type="subTitle" idx="1"/>
          </p:nvPr>
        </p:nvSpPr>
        <p:spPr>
          <a:xfrm>
            <a:off x="442664" y="2481064"/>
            <a:ext cx="8305800" cy="1524000"/>
          </a:xfrm>
        </p:spPr>
        <p:txBody>
          <a:bodyPr>
            <a:noAutofit/>
          </a:bodyPr>
          <a:lstStyle/>
          <a:p>
            <a:pPr algn="ctr">
              <a:lnSpc>
                <a:spcPct val="150000"/>
              </a:lnSpc>
              <a:spcBef>
                <a:spcPct val="0"/>
              </a:spcBef>
            </a:pPr>
            <a:r>
              <a:rPr lang="sr-Latn-RS" sz="3600" dirty="0" smtClean="0">
                <a:solidFill>
                  <a:schemeClr val="accent1">
                    <a:lumMod val="75000"/>
                  </a:schemeClr>
                </a:solidFill>
                <a:latin typeface="Calibri" pitchFamily="34" charset="0"/>
                <a:cs typeface="Calibri" pitchFamily="34" charset="0"/>
              </a:rPr>
              <a:t>HEALTH EDUCATION</a:t>
            </a:r>
            <a:r>
              <a:rPr lang="en-US" sz="3600" dirty="0" smtClean="0">
                <a:solidFill>
                  <a:schemeClr val="accent1">
                    <a:lumMod val="75000"/>
                  </a:schemeClr>
                </a:solidFill>
                <a:latin typeface="Calibri" pitchFamily="34" charset="0"/>
                <a:cs typeface="Calibri" pitchFamily="34" charset="0"/>
              </a:rPr>
              <a:t>, HEALTH PROMOTION</a:t>
            </a:r>
            <a:endParaRPr lang="sr-Cyrl-RS" sz="3600" dirty="0" smtClean="0">
              <a:solidFill>
                <a:schemeClr val="accent1">
                  <a:lumMod val="75000"/>
                </a:schemeClr>
              </a:solidFill>
              <a:latin typeface="Calibri" pitchFamily="34" charset="0"/>
              <a:cs typeface="Calibri" pitchFamily="34" charset="0"/>
            </a:endParaRPr>
          </a:p>
        </p:txBody>
      </p:sp>
      <p:sp>
        <p:nvSpPr>
          <p:cNvPr id="10244" name="Rectangle 2"/>
          <p:cNvSpPr>
            <a:spLocks noChangeArrowheads="1"/>
          </p:cNvSpPr>
          <p:nvPr/>
        </p:nvSpPr>
        <p:spPr bwMode="auto">
          <a:xfrm>
            <a:off x="685800" y="5289260"/>
            <a:ext cx="8077200" cy="621773"/>
          </a:xfrm>
          <a:prstGeom prst="rect">
            <a:avLst/>
          </a:prstGeom>
          <a:noFill/>
          <a:ln w="9525">
            <a:noFill/>
            <a:miter lim="800000"/>
            <a:headEnd/>
            <a:tailEnd/>
          </a:ln>
        </p:spPr>
        <p:txBody>
          <a:bodyPr wrap="square" anchor="ctr">
            <a:spAutoFit/>
          </a:bodyPr>
          <a:lstStyle/>
          <a:p>
            <a:pPr algn="just">
              <a:lnSpc>
                <a:spcPct val="114000"/>
              </a:lnSpc>
            </a:pPr>
            <a:r>
              <a:rPr lang="sr-Cyrl-RS" sz="3200" dirty="0" smtClean="0">
                <a:latin typeface="Calibri" pitchFamily="34" charset="0"/>
                <a:cs typeface="Times New Roman" pitchFamily="18" charset="0"/>
              </a:rPr>
              <a:t> </a:t>
            </a:r>
            <a:endParaRPr lang="sr-Latn-CS" sz="3200" dirty="0">
              <a:latin typeface="Calibri" pitchFamily="34" charset="0"/>
              <a:cs typeface="Times New Roman" pitchFamily="18" charset="0"/>
            </a:endParaRPr>
          </a:p>
        </p:txBody>
      </p:sp>
      <p:pic>
        <p:nvPicPr>
          <p:cNvPr id="10245" name="Picture 46"/>
          <p:cNvPicPr>
            <a:picLocks noChangeAspect="1" noChangeArrowheads="1"/>
          </p:cNvPicPr>
          <p:nvPr/>
        </p:nvPicPr>
        <p:blipFill>
          <a:blip r:embed="rId3" cstate="print"/>
          <a:srcRect/>
          <a:stretch>
            <a:fillRect/>
          </a:stretch>
        </p:blipFill>
        <p:spPr bwMode="auto">
          <a:xfrm>
            <a:off x="7518400" y="234082"/>
            <a:ext cx="1397000" cy="1682750"/>
          </a:xfrm>
          <a:prstGeom prst="rect">
            <a:avLst/>
          </a:prstGeom>
          <a:noFill/>
          <a:ln w="9525">
            <a:noFill/>
            <a:miter lim="800000"/>
            <a:headEnd/>
            <a:tailEnd/>
          </a:ln>
        </p:spPr>
      </p:pic>
      <p:pic>
        <p:nvPicPr>
          <p:cNvPr id="10246" name="Picture 8" descr="http://physics.kg.ac.rs/fizika/scopes/kg.png"/>
          <p:cNvPicPr>
            <a:picLocks noChangeAspect="1" noChangeArrowheads="1"/>
          </p:cNvPicPr>
          <p:nvPr/>
        </p:nvPicPr>
        <p:blipFill>
          <a:blip r:embed="rId4" cstate="print"/>
          <a:srcRect/>
          <a:stretch>
            <a:fillRect/>
          </a:stretch>
        </p:blipFill>
        <p:spPr bwMode="auto">
          <a:xfrm>
            <a:off x="419100" y="401216"/>
            <a:ext cx="1104900" cy="1371600"/>
          </a:xfrm>
          <a:prstGeom prst="rect">
            <a:avLst/>
          </a:prstGeom>
          <a:noFill/>
          <a:ln w="9525">
            <a:noFill/>
            <a:miter lim="800000"/>
            <a:headEnd/>
            <a:tailEnd/>
          </a:ln>
        </p:spPr>
      </p:pic>
    </p:spTree>
  </p:cSld>
  <p:clrMapOvr>
    <a:masterClrMapping/>
  </p:clrMapOvr>
  <p:transition advTm="509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96258" name="Picture 2" descr="The 6 Stages of Behavior Change"/>
          <p:cNvPicPr>
            <a:picLocks noChangeAspect="1" noChangeArrowheads="1"/>
          </p:cNvPicPr>
          <p:nvPr/>
        </p:nvPicPr>
        <p:blipFill>
          <a:blip r:embed="rId2" cstate="print"/>
          <a:srcRect/>
          <a:stretch>
            <a:fillRect/>
          </a:stretch>
        </p:blipFill>
        <p:spPr bwMode="auto">
          <a:xfrm>
            <a:off x="971600" y="980728"/>
            <a:ext cx="7344816" cy="5269633"/>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2880" y="187152"/>
            <a:ext cx="8229600" cy="1153616"/>
          </a:xfrm>
        </p:spPr>
        <p:txBody>
          <a:bodyPr>
            <a:normAutofit/>
          </a:bodyPr>
          <a:lstStyle/>
          <a:p>
            <a:r>
              <a:rPr lang="en-US" dirty="0" smtClean="0"/>
              <a:t>Effects of successful behavior modification</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Reducing deaths caused by risky behavior</a:t>
            </a:r>
          </a:p>
          <a:p>
            <a:r>
              <a:rPr lang="en-US" dirty="0" smtClean="0"/>
              <a:t> Increasing the probability of life extension </a:t>
            </a:r>
          </a:p>
          <a:p>
            <a:r>
              <a:rPr lang="en-US" dirty="0" smtClean="0"/>
              <a:t>Many years without symptoms or complications from chronic diseases </a:t>
            </a:r>
          </a:p>
          <a:p>
            <a:r>
              <a:rPr lang="en-US" dirty="0" smtClean="0"/>
              <a:t>Economic benefit.</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Definition of health education</a:t>
            </a:r>
            <a:endParaRPr lang="en-US" dirty="0"/>
          </a:p>
        </p:txBody>
      </p:sp>
      <p:sp>
        <p:nvSpPr>
          <p:cNvPr id="3" name="Content Placeholder 2"/>
          <p:cNvSpPr>
            <a:spLocks noGrp="1"/>
          </p:cNvSpPr>
          <p:nvPr>
            <p:ph sz="quarter" idx="1"/>
          </p:nvPr>
        </p:nvSpPr>
        <p:spPr>
          <a:xfrm>
            <a:off x="251520" y="1052736"/>
            <a:ext cx="8229600" cy="5544616"/>
          </a:xfrm>
        </p:spPr>
        <p:txBody>
          <a:bodyPr/>
          <a:lstStyle/>
          <a:p>
            <a:pPr>
              <a:buNone/>
            </a:pPr>
            <a:r>
              <a:rPr lang="sr-Cyrl-RS" dirty="0" smtClean="0"/>
              <a:t>      </a:t>
            </a:r>
            <a:endParaRPr lang="ru-RU" sz="2400" dirty="0" smtClean="0"/>
          </a:p>
          <a:p>
            <a:pPr>
              <a:defRPr/>
            </a:pPr>
            <a:r>
              <a:rPr lang="en-US" sz="2400" dirty="0" smtClean="0"/>
              <a:t>Lawrence Green defined it as “</a:t>
            </a:r>
            <a:r>
              <a:rPr lang="en-US" sz="2400" b="1" dirty="0" smtClean="0"/>
              <a:t>a combination of learning</a:t>
            </a:r>
            <a:r>
              <a:rPr lang="en-US" sz="2400" dirty="0" smtClean="0"/>
              <a:t>. </a:t>
            </a:r>
            <a:r>
              <a:rPr lang="en-US" sz="2400" b="1" dirty="0" smtClean="0"/>
              <a:t>experiences designed to facilitate voluntary actions conducive to</a:t>
            </a:r>
            <a:r>
              <a:rPr lang="en-US" sz="2400" dirty="0" smtClean="0"/>
              <a:t>. </a:t>
            </a:r>
            <a:r>
              <a:rPr lang="en-US" sz="2400" b="1" dirty="0" smtClean="0"/>
              <a:t>health</a:t>
            </a:r>
            <a:r>
              <a:rPr lang="en-US" sz="2400" dirty="0" smtClean="0"/>
              <a:t>.” • Combination: emphasizes the importance of matching the multiple.</a:t>
            </a:r>
            <a:endParaRPr lang="sr-Cyrl-CS" sz="2400" dirty="0" smtClean="0">
              <a:solidFill>
                <a:schemeClr val="tx1"/>
              </a:solidFill>
              <a:latin typeface="+mn-lt"/>
            </a:endParaRPr>
          </a:p>
          <a:p>
            <a:pPr>
              <a:defRPr/>
            </a:pPr>
            <a:r>
              <a:rPr lang="en-US" sz="2400" dirty="0" smtClean="0"/>
              <a:t>Grout suggested health education to be "</a:t>
            </a:r>
            <a:r>
              <a:rPr lang="en-US" sz="2400" b="1" dirty="0" smtClean="0"/>
              <a:t>the translation of what is known about health into desirable individual and community behavior patterns by means of the educational process</a:t>
            </a:r>
            <a:r>
              <a:rPr lang="en-US" sz="2400" dirty="0" smtClean="0"/>
              <a:t> (Grout, 1968, p. 2).</a:t>
            </a:r>
            <a:endParaRPr lang="sr-Cyrl-CS" sz="2400" dirty="0" smtClean="0">
              <a:solidFill>
                <a:schemeClr val="tx1"/>
              </a:solidFill>
              <a:latin typeface="+mn-lt"/>
            </a:endParaRPr>
          </a:p>
          <a:p>
            <a:pPr>
              <a:buNone/>
              <a:defRPr/>
            </a:pPr>
            <a:r>
              <a:rPr lang="sr-Cyrl-CS" sz="2400" dirty="0" smtClean="0">
                <a:solidFill>
                  <a:schemeClr val="tx1"/>
                </a:solidFill>
                <a:latin typeface="+mn-lt"/>
              </a:rPr>
              <a:t>                  </a:t>
            </a:r>
            <a:r>
              <a:rPr lang="sr-Cyrl-CS" sz="2400" dirty="0" smtClean="0">
                <a:solidFill>
                  <a:schemeClr val="tx2"/>
                </a:solidFill>
                <a:latin typeface="+mn-lt"/>
              </a:rPr>
              <a:t>                                                        </a:t>
            </a:r>
            <a:r>
              <a:rPr lang="en-US" sz="2400" dirty="0" smtClean="0">
                <a:solidFill>
                  <a:schemeClr val="tx1"/>
                </a:solidFill>
                <a:latin typeface="Times New Roman" pitchFamily="18" charset="0"/>
              </a:rPr>
              <a:t>Grout</a:t>
            </a:r>
            <a:endParaRPr lang="sr-Cyrl-CS" sz="2400" dirty="0" smtClean="0">
              <a:solidFill>
                <a:schemeClr val="tx1"/>
              </a:solidFill>
              <a:latin typeface="Times New Roman" pitchFamily="18" charset="0"/>
            </a:endParaRPr>
          </a:p>
          <a:p>
            <a:pPr>
              <a:defRPr/>
            </a:pPr>
            <a:endParaRPr lang="sr-Cyrl-CS" sz="2400" dirty="0" smtClean="0">
              <a:solidFill>
                <a:schemeClr val="tx2"/>
              </a:solidFill>
              <a:latin typeface="Times New Roman" pitchFamily="18" charset="0"/>
            </a:endParaRPr>
          </a:p>
          <a:p>
            <a:pPr>
              <a:buNone/>
              <a:defRPr/>
            </a:pPr>
            <a:endParaRPr lang="sr-Cyrl-RS" sz="2400" b="1" dirty="0" smtClean="0">
              <a:solidFill>
                <a:schemeClr val="tx2"/>
              </a:solidFill>
              <a:latin typeface="Times New Roman" pitchFamily="18" charset="0"/>
            </a:endParaRPr>
          </a:p>
          <a:p>
            <a:pPr>
              <a:buNone/>
              <a:defRPr/>
            </a:pPr>
            <a:endParaRPr lang="sr-Cyrl-CS" sz="2400" b="1" dirty="0" smtClean="0">
              <a:solidFill>
                <a:schemeClr val="tx2"/>
              </a:solidFill>
              <a:latin typeface="Times New Roman" pitchFamily="18" charset="0"/>
            </a:endParaRPr>
          </a:p>
        </p:txBody>
      </p:sp>
      <p:pic>
        <p:nvPicPr>
          <p:cNvPr id="4" name="~PP1161.WAV">
            <a:hlinkClick r:id="" action="ppaction://media"/>
          </p:cNvPr>
          <p:cNvPicPr>
            <a:picLocks noRot="1" noChangeAspect="1"/>
          </p:cNvPicPr>
          <p:nvPr>
            <a:wavAudioFile r:embed="rId1" name="~PP1161.WAV"/>
          </p:nvPr>
        </p:nvPicPr>
        <p:blipFill>
          <a:blip r:embed="rId3" cstate="print"/>
          <a:stretch>
            <a:fillRect/>
          </a:stretch>
        </p:blipFill>
        <p:spPr>
          <a:xfrm>
            <a:off x="8632825" y="6346825"/>
            <a:ext cx="304800" cy="304800"/>
          </a:xfrm>
          <a:prstGeom prst="rect">
            <a:avLst/>
          </a:prstGeom>
        </p:spPr>
      </p:pic>
    </p:spTree>
  </p:cSld>
  <p:clrMapOvr>
    <a:masterClrMapping/>
  </p:clrMapOvr>
  <p:transition advTm="5023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62000"/>
          </a:xfrm>
        </p:spPr>
        <p:txBody>
          <a:bodyPr>
            <a:normAutofit/>
          </a:bodyPr>
          <a:lstStyle/>
          <a:p>
            <a:r>
              <a:rPr lang="en-US" dirty="0" smtClean="0"/>
              <a:t>Definition of health education</a:t>
            </a:r>
            <a:endParaRPr lang="en-US" dirty="0"/>
          </a:p>
        </p:txBody>
      </p:sp>
      <p:sp>
        <p:nvSpPr>
          <p:cNvPr id="3" name="Content Placeholder 2"/>
          <p:cNvSpPr>
            <a:spLocks noGrp="1"/>
          </p:cNvSpPr>
          <p:nvPr>
            <p:ph sz="quarter" idx="1"/>
          </p:nvPr>
        </p:nvSpPr>
        <p:spPr>
          <a:xfrm>
            <a:off x="251520" y="1052736"/>
            <a:ext cx="8229600" cy="5544616"/>
          </a:xfrm>
        </p:spPr>
        <p:txBody>
          <a:bodyPr/>
          <a:lstStyle/>
          <a:p>
            <a:pPr>
              <a:buNone/>
            </a:pPr>
            <a:r>
              <a:rPr lang="sr-Cyrl-RS" dirty="0" smtClean="0"/>
              <a:t>      </a:t>
            </a:r>
            <a:endParaRPr lang="ru-RU" sz="2400" dirty="0" smtClean="0"/>
          </a:p>
          <a:p>
            <a:pPr>
              <a:buNone/>
              <a:defRPr/>
            </a:pPr>
            <a:r>
              <a:rPr lang="en-US" sz="2400" dirty="0" smtClean="0"/>
              <a:t>    The World Health Organization (WHO) has defined health education as “</a:t>
            </a:r>
            <a:r>
              <a:rPr lang="en-US" sz="2400" b="1" dirty="0" smtClean="0"/>
              <a:t>any combination of learning experiences designed to help individuals and communities improve their health, by increasing their knowledge or influencing their attitudes</a:t>
            </a:r>
            <a:r>
              <a:rPr lang="en-US" sz="2400" dirty="0" smtClean="0"/>
              <a:t>”</a:t>
            </a:r>
          </a:p>
          <a:p>
            <a:pPr>
              <a:buNone/>
              <a:defRPr/>
            </a:pPr>
            <a:r>
              <a:rPr lang="en-US" sz="2400" dirty="0" smtClean="0"/>
              <a:t>   Because knowledge alone may not be powerful enough to motivate change, health education works to enhance knowledge, attitudes, and skills to positively influence health behaviors of individuals and communities.</a:t>
            </a:r>
            <a:endParaRPr lang="sr-Cyrl-CS" sz="2400" dirty="0" smtClean="0">
              <a:solidFill>
                <a:schemeClr val="tx1"/>
              </a:solidFill>
              <a:latin typeface="+mn-lt"/>
            </a:endParaRPr>
          </a:p>
        </p:txBody>
      </p:sp>
      <p:pic>
        <p:nvPicPr>
          <p:cNvPr id="4" name="Picture 3" descr="Srodna slika"/>
          <p:cNvPicPr/>
          <p:nvPr/>
        </p:nvPicPr>
        <p:blipFill>
          <a:blip r:embed="rId3" cstate="print"/>
          <a:srcRect/>
          <a:stretch>
            <a:fillRect/>
          </a:stretch>
        </p:blipFill>
        <p:spPr bwMode="auto">
          <a:xfrm>
            <a:off x="1619672" y="5013176"/>
            <a:ext cx="5943600" cy="1296144"/>
          </a:xfrm>
          <a:prstGeom prst="rect">
            <a:avLst/>
          </a:prstGeom>
          <a:noFill/>
          <a:ln w="9525">
            <a:noFill/>
            <a:miter lim="800000"/>
            <a:headEnd/>
            <a:tailEnd/>
          </a:ln>
        </p:spPr>
      </p:pic>
      <p:pic>
        <p:nvPicPr>
          <p:cNvPr id="5" name="~PP2306.WAV">
            <a:hlinkClick r:id="" action="ppaction://media"/>
          </p:cNvPr>
          <p:cNvPicPr>
            <a:picLocks noRot="1" noChangeAspect="1"/>
          </p:cNvPicPr>
          <p:nvPr>
            <a:wavAudioFile r:embed="rId1" name="~PP2306.WAV"/>
          </p:nvPr>
        </p:nvPicPr>
        <p:blipFill>
          <a:blip r:embed="rId4" cstate="print"/>
          <a:stretch>
            <a:fillRect/>
          </a:stretch>
        </p:blipFill>
        <p:spPr>
          <a:xfrm>
            <a:off x="8632825" y="6346825"/>
            <a:ext cx="304800" cy="304800"/>
          </a:xfrm>
          <a:prstGeom prst="rect">
            <a:avLst/>
          </a:prstGeom>
        </p:spPr>
      </p:pic>
    </p:spTree>
  </p:cSld>
  <p:clrMapOvr>
    <a:masterClrMapping/>
  </p:clrMapOvr>
  <p:transition advTm="2140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Objectives</a:t>
            </a:r>
            <a:endParaRPr lang="en-US" dirty="0"/>
          </a:p>
        </p:txBody>
      </p:sp>
      <p:sp>
        <p:nvSpPr>
          <p:cNvPr id="3" name="Content Placeholder 2"/>
          <p:cNvSpPr>
            <a:spLocks noGrp="1"/>
          </p:cNvSpPr>
          <p:nvPr>
            <p:ph sz="quarter" idx="1"/>
          </p:nvPr>
        </p:nvSpPr>
        <p:spPr/>
        <p:txBody>
          <a:bodyPr/>
          <a:lstStyle/>
          <a:p>
            <a:r>
              <a:rPr lang="sr-Latn-RS" dirty="0" smtClean="0"/>
              <a:t>Providing health information,to </a:t>
            </a:r>
            <a:r>
              <a:rPr lang="sr-Latn-RS" dirty="0" smtClean="0">
                <a:solidFill>
                  <a:srgbClr val="FF0000"/>
                </a:solidFill>
              </a:rPr>
              <a:t>find problem and to found solution to solve that problem</a:t>
            </a:r>
          </a:p>
          <a:p>
            <a:r>
              <a:rPr lang="en-US" dirty="0" smtClean="0"/>
              <a:t>B</a:t>
            </a:r>
            <a:r>
              <a:rPr lang="sr-Latn-RS" dirty="0" smtClean="0"/>
              <a:t>ehavior modification-to change behavior according to the health</a:t>
            </a:r>
          </a:p>
          <a:p>
            <a:r>
              <a:rPr lang="en-US" dirty="0" smtClean="0"/>
              <a:t>M</a:t>
            </a:r>
            <a:r>
              <a:rPr lang="sr-Latn-RS" dirty="0" smtClean="0"/>
              <a:t>otivation approach-motivating comminity to change habits</a:t>
            </a:r>
          </a:p>
          <a:p>
            <a:r>
              <a:rPr lang="sr-Latn-RS" dirty="0" smtClean="0"/>
              <a:t>Different approach to different individua, community etc</a:t>
            </a:r>
          </a:p>
          <a:p>
            <a:r>
              <a:rPr lang="sr-Latn-RS" dirty="0" smtClean="0"/>
              <a:t>P</a:t>
            </a:r>
            <a:r>
              <a:rPr lang="en-US" dirty="0" err="1" smtClean="0"/>
              <a:t>articipatory</a:t>
            </a:r>
            <a:r>
              <a:rPr lang="en-US" dirty="0" smtClean="0"/>
              <a:t> approach</a:t>
            </a:r>
            <a:endParaRPr lang="sr-Latn-RS" dirty="0"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Aims</a:t>
            </a:r>
          </a:p>
          <a:p>
            <a:r>
              <a:rPr lang="en-US" dirty="0" smtClean="0"/>
              <a:t>• Motivating people to adopt health-promoting behaviors by</a:t>
            </a:r>
            <a:r>
              <a:rPr lang="sr-Latn-RS" dirty="0" smtClean="0"/>
              <a:t> </a:t>
            </a:r>
            <a:r>
              <a:rPr lang="en-US" dirty="0" smtClean="0"/>
              <a:t>providing appropriate knowledge and helping to develop positive</a:t>
            </a:r>
            <a:r>
              <a:rPr lang="sr-Latn-RS" dirty="0" smtClean="0"/>
              <a:t> </a:t>
            </a:r>
            <a:r>
              <a:rPr lang="en-US" dirty="0" smtClean="0"/>
              <a:t>attitude.</a:t>
            </a:r>
          </a:p>
          <a:p>
            <a:r>
              <a:rPr lang="en-US" dirty="0" smtClean="0"/>
              <a:t>• Helping people to make decisions about their health and acquire</a:t>
            </a:r>
            <a:r>
              <a:rPr lang="sr-Latn-RS" dirty="0" smtClean="0"/>
              <a:t> </a:t>
            </a:r>
            <a:r>
              <a:rPr lang="en-US" dirty="0" smtClean="0"/>
              <a:t>the necessary confidence and skills to put their decisions into</a:t>
            </a:r>
            <a:r>
              <a:rPr lang="sr-Latn-RS" dirty="0" smtClean="0"/>
              <a:t> </a:t>
            </a:r>
            <a:r>
              <a:rPr lang="en-US" dirty="0" smtClean="0"/>
              <a:t>practice.</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sr-Latn-RS" dirty="0" smtClean="0"/>
              <a:t>General goal</a:t>
            </a:r>
            <a:r>
              <a:rPr lang="sr-Cyrl-RS" dirty="0" smtClean="0"/>
              <a:t> </a:t>
            </a:r>
            <a:endParaRPr lang="en-US" dirty="0"/>
          </a:p>
        </p:txBody>
      </p:sp>
      <p:sp>
        <p:nvSpPr>
          <p:cNvPr id="3" name="Content Placeholder 2"/>
          <p:cNvSpPr>
            <a:spLocks noGrp="1"/>
          </p:cNvSpPr>
          <p:nvPr>
            <p:ph sz="quarter" idx="1"/>
          </p:nvPr>
        </p:nvSpPr>
        <p:spPr>
          <a:xfrm>
            <a:off x="251520" y="1052736"/>
            <a:ext cx="8229600" cy="5544616"/>
          </a:xfrm>
        </p:spPr>
        <p:txBody>
          <a:bodyPr/>
          <a:lstStyle/>
          <a:p>
            <a:pPr>
              <a:buNone/>
            </a:pPr>
            <a:r>
              <a:rPr lang="sr-Cyrl-RS" dirty="0" smtClean="0"/>
              <a:t>      </a:t>
            </a:r>
            <a:endParaRPr lang="ru-RU" sz="2400" dirty="0" smtClean="0"/>
          </a:p>
          <a:p>
            <a:pPr>
              <a:defRPr/>
            </a:pPr>
            <a:r>
              <a:rPr lang="en-US" sz="2400" dirty="0" smtClean="0"/>
              <a:t>to help people to improve their health </a:t>
            </a:r>
          </a:p>
          <a:p>
            <a:pPr>
              <a:defRPr/>
            </a:pPr>
            <a:r>
              <a:rPr lang="en-US" sz="2400" dirty="0" smtClean="0"/>
              <a:t>to help reduce health care costs </a:t>
            </a:r>
          </a:p>
          <a:p>
            <a:pPr>
              <a:defRPr/>
            </a:pPr>
            <a:r>
              <a:rPr lang="en-US" sz="2400" dirty="0" smtClean="0"/>
              <a:t>to involve the health care user in taking care of his own health and using health care </a:t>
            </a:r>
          </a:p>
          <a:p>
            <a:pPr>
              <a:defRPr/>
            </a:pPr>
            <a:endParaRPr lang="en-US" sz="2400" dirty="0" smtClean="0"/>
          </a:p>
          <a:p>
            <a:pPr>
              <a:defRPr/>
            </a:pPr>
            <a:r>
              <a:rPr lang="en-US" sz="2400" dirty="0" smtClean="0"/>
              <a:t>... to lead to the formation or changes of behavior that will lead to the preservation of the health of an individual, group or population</a:t>
            </a:r>
          </a:p>
          <a:p>
            <a:pPr>
              <a:defRPr/>
            </a:pPr>
            <a:endParaRPr lang="en-US" sz="2400" dirty="0" smtClean="0">
              <a:solidFill>
                <a:schemeClr val="hlink"/>
              </a:solidFill>
            </a:endParaRPr>
          </a:p>
          <a:p>
            <a:pPr>
              <a:defRPr/>
            </a:pPr>
            <a:r>
              <a:rPr lang="en-US" sz="2400" i="1" dirty="0" smtClean="0"/>
              <a:t>preserving health</a:t>
            </a:r>
            <a:endParaRPr lang="sr-Cyrl-CS" sz="2400" dirty="0" smtClean="0">
              <a:solidFill>
                <a:schemeClr val="hlink"/>
              </a:solidFill>
            </a:endParaRPr>
          </a:p>
          <a:p>
            <a:pPr>
              <a:defRPr/>
            </a:pPr>
            <a:endParaRPr lang="en-US" sz="2400" dirty="0" smtClean="0">
              <a:solidFill>
                <a:schemeClr val="tx2"/>
              </a:solidFill>
              <a:latin typeface="Times New Roman" pitchFamily="18" charset="0"/>
            </a:endParaRPr>
          </a:p>
          <a:p>
            <a:pPr>
              <a:buNone/>
              <a:defRPr/>
            </a:pPr>
            <a:endParaRPr lang="sr-Cyrl-CS" sz="2400" dirty="0" smtClean="0">
              <a:solidFill>
                <a:schemeClr val="tx2"/>
              </a:solidFill>
              <a:latin typeface="Times New Roman" pitchFamily="18" charset="0"/>
            </a:endParaRPr>
          </a:p>
          <a:p>
            <a:pPr>
              <a:buNone/>
              <a:defRPr/>
            </a:pPr>
            <a:endParaRPr lang="sr-Cyrl-RS" sz="2400" b="1" dirty="0" smtClean="0">
              <a:solidFill>
                <a:schemeClr val="tx2"/>
              </a:solidFill>
              <a:latin typeface="Times New Roman" pitchFamily="18" charset="0"/>
            </a:endParaRPr>
          </a:p>
          <a:p>
            <a:pPr>
              <a:buNone/>
              <a:defRPr/>
            </a:pPr>
            <a:endParaRPr lang="sr-Cyrl-CS" sz="2400" b="1" dirty="0" smtClean="0">
              <a:solidFill>
                <a:schemeClr val="tx2"/>
              </a:solidFill>
              <a:latin typeface="Times New Roman" pitchFamily="18" charset="0"/>
            </a:endParaRPr>
          </a:p>
        </p:txBody>
      </p:sp>
      <p:pic>
        <p:nvPicPr>
          <p:cNvPr id="4" name="~PP674.WAV">
            <a:hlinkClick r:id="" action="ppaction://media"/>
          </p:cNvPr>
          <p:cNvPicPr>
            <a:picLocks noRot="1" noChangeAspect="1"/>
          </p:cNvPicPr>
          <p:nvPr>
            <a:wavAudioFile r:embed="rId1" name="~PP674.WAV"/>
          </p:nvPr>
        </p:nvPicPr>
        <p:blipFill>
          <a:blip r:embed="rId3" cstate="print"/>
          <a:stretch>
            <a:fillRect/>
          </a:stretch>
        </p:blipFill>
        <p:spPr>
          <a:xfrm>
            <a:off x="8632825" y="6346825"/>
            <a:ext cx="304800" cy="304800"/>
          </a:xfrm>
          <a:prstGeom prst="rect">
            <a:avLst/>
          </a:prstGeom>
        </p:spPr>
      </p:pic>
    </p:spTree>
  </p:cSld>
  <p:clrMapOvr>
    <a:masterClrMapping/>
  </p:clrMapOvr>
  <p:transition advTm="6775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Subjects in health education</a:t>
            </a:r>
            <a:endParaRPr lang="en-US" dirty="0"/>
          </a:p>
        </p:txBody>
      </p:sp>
      <p:sp>
        <p:nvSpPr>
          <p:cNvPr id="3" name="Content Placeholder 2"/>
          <p:cNvSpPr>
            <a:spLocks noGrp="1"/>
          </p:cNvSpPr>
          <p:nvPr>
            <p:ph sz="quarter" idx="1"/>
          </p:nvPr>
        </p:nvSpPr>
        <p:spPr>
          <a:xfrm>
            <a:off x="251520" y="1052736"/>
            <a:ext cx="8229600" cy="5544616"/>
          </a:xfrm>
        </p:spPr>
        <p:txBody>
          <a:bodyPr/>
          <a:lstStyle/>
          <a:p>
            <a:pPr>
              <a:buNone/>
            </a:pPr>
            <a:r>
              <a:rPr lang="sr-Cyrl-RS" dirty="0" smtClean="0"/>
              <a:t>      </a:t>
            </a:r>
            <a:endParaRPr lang="ru-RU" sz="2400" dirty="0" smtClean="0"/>
          </a:p>
          <a:p>
            <a:pPr>
              <a:defRPr/>
            </a:pPr>
            <a:r>
              <a:rPr lang="en-US" sz="2400" dirty="0" smtClean="0"/>
              <a:t>A healthy population, where health education activities should enable the preservation and improvement of the existing condition. </a:t>
            </a:r>
          </a:p>
          <a:p>
            <a:pPr>
              <a:defRPr/>
            </a:pPr>
            <a:r>
              <a:rPr lang="en-US" sz="2400" dirty="0" smtClean="0"/>
              <a:t>Population with risky behavior where health education activities should lead to behavior modification. </a:t>
            </a:r>
          </a:p>
          <a:p>
            <a:pPr>
              <a:buNone/>
              <a:defRPr/>
            </a:pPr>
            <a:endParaRPr lang="en-US" sz="2400" dirty="0" smtClean="0"/>
          </a:p>
          <a:p>
            <a:pPr>
              <a:defRPr/>
            </a:pPr>
            <a:r>
              <a:rPr lang="en-US" sz="2400" dirty="0" smtClean="0"/>
              <a:t>Patients, where the health education activity is included in the process of cooperation in treatment, and in the process of the patient's empowerment for recovery.</a:t>
            </a:r>
          </a:p>
          <a:p>
            <a:pPr>
              <a:buNone/>
              <a:defRPr/>
            </a:pPr>
            <a:endParaRPr lang="sr-Cyrl-CS" sz="2400" dirty="0" smtClean="0">
              <a:solidFill>
                <a:schemeClr val="tx2"/>
              </a:solidFill>
              <a:latin typeface="Times New Roman" pitchFamily="18" charset="0"/>
            </a:endParaRPr>
          </a:p>
          <a:p>
            <a:pPr>
              <a:defRPr/>
            </a:pPr>
            <a:endParaRPr lang="sr-Cyrl-CS" sz="2400" dirty="0" smtClean="0">
              <a:solidFill>
                <a:schemeClr val="tx2"/>
              </a:solidFill>
              <a:latin typeface="Times New Roman" pitchFamily="18" charset="0"/>
            </a:endParaRPr>
          </a:p>
          <a:p>
            <a:pPr>
              <a:buNone/>
              <a:defRPr/>
            </a:pPr>
            <a:endParaRPr lang="sr-Cyrl-RS" sz="2400" b="1" dirty="0" smtClean="0">
              <a:solidFill>
                <a:schemeClr val="tx2"/>
              </a:solidFill>
              <a:latin typeface="Times New Roman" pitchFamily="18" charset="0"/>
            </a:endParaRPr>
          </a:p>
          <a:p>
            <a:pPr>
              <a:buNone/>
              <a:defRPr/>
            </a:pPr>
            <a:endParaRPr lang="sr-Cyrl-CS" sz="2400" b="1" dirty="0" smtClean="0">
              <a:solidFill>
                <a:schemeClr val="tx2"/>
              </a:solidFill>
              <a:latin typeface="Times New Roman" pitchFamily="18" charset="0"/>
            </a:endParaRPr>
          </a:p>
        </p:txBody>
      </p:sp>
      <p:pic>
        <p:nvPicPr>
          <p:cNvPr id="4" name="~PP654.WAV">
            <a:hlinkClick r:id="" action="ppaction://media"/>
          </p:cNvPr>
          <p:cNvPicPr>
            <a:picLocks noRot="1" noChangeAspect="1"/>
          </p:cNvPicPr>
          <p:nvPr>
            <a:wavAudioFile r:embed="rId1" name="~PP654.WAV"/>
          </p:nvPr>
        </p:nvPicPr>
        <p:blipFill>
          <a:blip r:embed="rId3" cstate="print"/>
          <a:stretch>
            <a:fillRect/>
          </a:stretch>
        </p:blipFill>
        <p:spPr>
          <a:xfrm>
            <a:off x="8632825" y="6346825"/>
            <a:ext cx="304800" cy="304800"/>
          </a:xfrm>
          <a:prstGeom prst="rect">
            <a:avLst/>
          </a:prstGeom>
        </p:spPr>
      </p:pic>
    </p:spTree>
  </p:cSld>
  <p:clrMapOvr>
    <a:masterClrMapping/>
  </p:clrMapOvr>
  <p:transition advTm="366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Subjects in health education</a:t>
            </a:r>
            <a:endParaRPr lang="en-US" dirty="0"/>
          </a:p>
        </p:txBody>
      </p:sp>
      <p:sp>
        <p:nvSpPr>
          <p:cNvPr id="3" name="Content Placeholder 2"/>
          <p:cNvSpPr>
            <a:spLocks noGrp="1"/>
          </p:cNvSpPr>
          <p:nvPr>
            <p:ph sz="quarter" idx="1"/>
          </p:nvPr>
        </p:nvSpPr>
        <p:spPr>
          <a:xfrm>
            <a:off x="251520" y="1052736"/>
            <a:ext cx="8229600" cy="5544616"/>
          </a:xfrm>
        </p:spPr>
        <p:txBody>
          <a:bodyPr/>
          <a:lstStyle/>
          <a:p>
            <a:pPr>
              <a:buNone/>
            </a:pPr>
            <a:r>
              <a:rPr lang="sr-Cyrl-RS" dirty="0" smtClean="0"/>
              <a:t>      </a:t>
            </a:r>
            <a:endParaRPr lang="ru-RU" sz="2400" dirty="0" smtClean="0"/>
          </a:p>
          <a:p>
            <a:pPr>
              <a:defRPr/>
            </a:pPr>
            <a:r>
              <a:rPr lang="en-US" sz="2400" dirty="0" smtClean="0"/>
              <a:t>Recovered, where the health education activity should support the patient's behavioral changes, risk modification and a different lifestyle developed during treatment. </a:t>
            </a:r>
          </a:p>
          <a:p>
            <a:pPr>
              <a:defRPr/>
            </a:pPr>
            <a:r>
              <a:rPr lang="en-US" sz="2400" dirty="0" smtClean="0"/>
              <a:t>A community in which all those categories of the population live and work, that is, a community that provides support to its most diverse members.</a:t>
            </a:r>
            <a:endParaRPr lang="sr-Cyrl-CS" sz="2400" dirty="0" smtClean="0">
              <a:solidFill>
                <a:schemeClr val="tx2"/>
              </a:solidFill>
              <a:latin typeface="Times New Roman" pitchFamily="18" charset="0"/>
            </a:endParaRPr>
          </a:p>
          <a:p>
            <a:pPr>
              <a:buNone/>
              <a:defRPr/>
            </a:pPr>
            <a:endParaRPr lang="sr-Cyrl-CS" sz="2400" dirty="0" smtClean="0">
              <a:solidFill>
                <a:schemeClr val="tx2"/>
              </a:solidFill>
              <a:latin typeface="Times New Roman" pitchFamily="18" charset="0"/>
            </a:endParaRPr>
          </a:p>
          <a:p>
            <a:pPr>
              <a:defRPr/>
            </a:pPr>
            <a:endParaRPr lang="sr-Cyrl-CS" sz="2400" i="1" dirty="0" smtClean="0">
              <a:solidFill>
                <a:schemeClr val="tx2"/>
              </a:solidFill>
              <a:latin typeface="Times New Roman" pitchFamily="18" charset="0"/>
            </a:endParaRPr>
          </a:p>
          <a:p>
            <a:pPr>
              <a:defRPr/>
            </a:pPr>
            <a:endParaRPr lang="sr-Cyrl-CS" sz="2400" dirty="0" smtClean="0">
              <a:solidFill>
                <a:schemeClr val="tx2"/>
              </a:solidFill>
              <a:latin typeface="Times New Roman" pitchFamily="18" charset="0"/>
            </a:endParaRPr>
          </a:p>
          <a:p>
            <a:pPr>
              <a:defRPr/>
            </a:pPr>
            <a:endParaRPr lang="sr-Cyrl-CS" sz="2400" dirty="0" smtClean="0">
              <a:solidFill>
                <a:schemeClr val="tx2"/>
              </a:solidFill>
              <a:latin typeface="Times New Roman" pitchFamily="18" charset="0"/>
            </a:endParaRPr>
          </a:p>
          <a:p>
            <a:pPr>
              <a:buNone/>
              <a:defRPr/>
            </a:pPr>
            <a:endParaRPr lang="sr-Cyrl-RS" sz="2400" b="1" dirty="0" smtClean="0">
              <a:solidFill>
                <a:schemeClr val="tx2"/>
              </a:solidFill>
              <a:latin typeface="Times New Roman" pitchFamily="18" charset="0"/>
            </a:endParaRPr>
          </a:p>
          <a:p>
            <a:pPr>
              <a:buNone/>
              <a:defRPr/>
            </a:pPr>
            <a:endParaRPr lang="sr-Cyrl-CS" sz="2400" b="1" dirty="0" smtClean="0">
              <a:solidFill>
                <a:schemeClr val="tx2"/>
              </a:solidFill>
              <a:latin typeface="Times New Roman" pitchFamily="18" charset="0"/>
            </a:endParaRPr>
          </a:p>
        </p:txBody>
      </p:sp>
      <p:pic>
        <p:nvPicPr>
          <p:cNvPr id="4" name="~PP4042.WAV">
            <a:hlinkClick r:id="" action="ppaction://media"/>
          </p:cNvPr>
          <p:cNvPicPr>
            <a:picLocks noRot="1" noChangeAspect="1"/>
          </p:cNvPicPr>
          <p:nvPr>
            <a:wavAudioFile r:embed="rId1" name="~PP4042.WAV"/>
          </p:nvPr>
        </p:nvPicPr>
        <p:blipFill>
          <a:blip r:embed="rId3" cstate="print"/>
          <a:stretch>
            <a:fillRect/>
          </a:stretch>
        </p:blipFill>
        <p:spPr>
          <a:xfrm>
            <a:off x="8632825" y="6346825"/>
            <a:ext cx="304800" cy="304800"/>
          </a:xfrm>
          <a:prstGeom prst="rect">
            <a:avLst/>
          </a:prstGeom>
        </p:spPr>
      </p:pic>
    </p:spTree>
  </p:cSld>
  <p:clrMapOvr>
    <a:masterClrMapping/>
  </p:clrMapOvr>
  <p:transition advTm="359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T</a:t>
            </a:r>
            <a:r>
              <a:rPr lang="en-US" dirty="0" smtClean="0"/>
              <a:t>he field of health education</a:t>
            </a:r>
            <a:endParaRPr lang="en-US" dirty="0"/>
          </a:p>
        </p:txBody>
      </p:sp>
      <p:sp>
        <p:nvSpPr>
          <p:cNvPr id="3" name="Content Placeholder 2"/>
          <p:cNvSpPr>
            <a:spLocks noGrp="1"/>
          </p:cNvSpPr>
          <p:nvPr>
            <p:ph sz="quarter" idx="1"/>
          </p:nvPr>
        </p:nvSpPr>
        <p:spPr>
          <a:xfrm>
            <a:off x="457200" y="980728"/>
            <a:ext cx="8229600" cy="5544616"/>
          </a:xfrm>
        </p:spPr>
        <p:txBody>
          <a:bodyPr/>
          <a:lstStyle/>
          <a:p>
            <a:r>
              <a:rPr lang="en-US" dirty="0" smtClean="0"/>
              <a:t>Communities</a:t>
            </a:r>
            <a:endParaRPr lang="sr-Latn-RS" dirty="0" smtClean="0"/>
          </a:p>
          <a:p>
            <a:pPr>
              <a:buNone/>
            </a:pPr>
            <a:endParaRPr lang="en-US" dirty="0" smtClean="0"/>
          </a:p>
          <a:p>
            <a:r>
              <a:rPr lang="en-US" dirty="0" smtClean="0"/>
              <a:t> Health care facilities</a:t>
            </a:r>
            <a:endParaRPr lang="sr-Latn-RS" dirty="0" smtClean="0"/>
          </a:p>
          <a:p>
            <a:pPr>
              <a:buNone/>
            </a:pPr>
            <a:endParaRPr lang="en-US" dirty="0" smtClean="0"/>
          </a:p>
          <a:p>
            <a:r>
              <a:rPr lang="en-US" dirty="0" smtClean="0"/>
              <a:t>Work sites</a:t>
            </a:r>
            <a:endParaRPr lang="sr-Latn-RS" dirty="0" smtClean="0"/>
          </a:p>
          <a:p>
            <a:endParaRPr lang="en-US" dirty="0" smtClean="0"/>
          </a:p>
          <a:p>
            <a:r>
              <a:rPr lang="en-US" dirty="0" smtClean="0"/>
              <a:t>Schools</a:t>
            </a:r>
            <a:endParaRPr lang="sr-Latn-RS" dirty="0" smtClean="0"/>
          </a:p>
          <a:p>
            <a:endParaRPr lang="en-US" dirty="0" smtClean="0"/>
          </a:p>
          <a:p>
            <a:r>
              <a:rPr lang="en-US" dirty="0" smtClean="0"/>
              <a:t>Prisons</a:t>
            </a:r>
            <a:endParaRPr lang="sr-Latn-RS" dirty="0" smtClean="0"/>
          </a:p>
          <a:p>
            <a:endParaRPr lang="en-US" dirty="0" smtClean="0"/>
          </a:p>
          <a:p>
            <a:r>
              <a:rPr lang="en-US" dirty="0" smtClean="0"/>
              <a:t>• Refugee camps …etc</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b="1" dirty="0">
              <a:solidFill>
                <a:schemeClr val="tx1"/>
              </a:solidFill>
            </a:endParaRPr>
          </a:p>
        </p:txBody>
      </p:sp>
      <p:sp>
        <p:nvSpPr>
          <p:cNvPr id="3" name="Content Placeholder 2"/>
          <p:cNvSpPr>
            <a:spLocks noGrp="1"/>
          </p:cNvSpPr>
          <p:nvPr>
            <p:ph sz="quarter" idx="1"/>
          </p:nvPr>
        </p:nvSpPr>
        <p:spPr/>
        <p:txBody>
          <a:bodyPr/>
          <a:lstStyle/>
          <a:p>
            <a:pPr>
              <a:buNone/>
            </a:pPr>
            <a:endParaRPr lang="sr-Cyrl-RS" sz="2400" dirty="0" smtClean="0">
              <a:solidFill>
                <a:schemeClr val="tx1"/>
              </a:solidFill>
            </a:endParaRPr>
          </a:p>
          <a:p>
            <a:r>
              <a:rPr lang="en-US" dirty="0" smtClean="0"/>
              <a:t>Behavior and health </a:t>
            </a:r>
            <a:endParaRPr lang="sr-Latn-RS" dirty="0" smtClean="0"/>
          </a:p>
          <a:p>
            <a:r>
              <a:rPr lang="en-US" dirty="0" smtClean="0"/>
              <a:t>Determinants of behavior </a:t>
            </a:r>
            <a:endParaRPr lang="sr-Latn-RS" dirty="0" smtClean="0"/>
          </a:p>
          <a:p>
            <a:r>
              <a:rPr lang="en-US" dirty="0" smtClean="0"/>
              <a:t>Health education - definition, goals, areas, subjects, organization, programs </a:t>
            </a:r>
            <a:endParaRPr lang="sr-Latn-RS" dirty="0" smtClean="0"/>
          </a:p>
          <a:p>
            <a:r>
              <a:rPr lang="sr-Latn-RS" dirty="0" smtClean="0"/>
              <a:t>Health </a:t>
            </a:r>
            <a:r>
              <a:rPr lang="en-US" dirty="0" smtClean="0"/>
              <a:t>Educational methods</a:t>
            </a:r>
            <a:endParaRPr lang="en-US" sz="2400" dirty="0">
              <a:solidFill>
                <a:schemeClr val="tx1"/>
              </a:solidFill>
            </a:endParaRPr>
          </a:p>
        </p:txBody>
      </p:sp>
      <p:pic>
        <p:nvPicPr>
          <p:cNvPr id="5" name="~PP1476.WAV">
            <a:hlinkClick r:id="" action="ppaction://media"/>
          </p:cNvPr>
          <p:cNvPicPr>
            <a:picLocks noRot="1" noChangeAspect="1"/>
          </p:cNvPicPr>
          <p:nvPr>
            <a:wavAudioFile r:embed="rId1" name="~PP1476.WAV"/>
          </p:nvPr>
        </p:nvPicPr>
        <p:blipFill>
          <a:blip r:embed="rId4" cstate="print"/>
          <a:stretch>
            <a:fillRect/>
          </a:stretch>
        </p:blipFill>
        <p:spPr>
          <a:xfrm>
            <a:off x="8632825" y="6346825"/>
            <a:ext cx="304800" cy="304800"/>
          </a:xfrm>
          <a:prstGeom prst="rect">
            <a:avLst/>
          </a:prstGeom>
        </p:spPr>
      </p:pic>
    </p:spTree>
  </p:cSld>
  <p:clrMapOvr>
    <a:masterClrMapping/>
  </p:clrMapOvr>
  <p:transition advTm="298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A definition of</a:t>
            </a:r>
          </a:p>
          <a:p>
            <a:r>
              <a:rPr lang="en-US" dirty="0" smtClean="0"/>
              <a:t>the term “health literacy” appeared in the WHO glossary: “health literacy represents the cognitive and social skills which determine the motivation and ability of individuals to gain access to, understand and use information in ways which promote and maintain good </a:t>
            </a:r>
            <a:r>
              <a:rPr lang="en-US" i="1" dirty="0" smtClean="0"/>
              <a:t>health”.</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err="1" smtClean="0"/>
              <a:t>Rootman</a:t>
            </a:r>
            <a:r>
              <a:rPr lang="en-US" dirty="0" smtClean="0"/>
              <a:t> </a:t>
            </a:r>
            <a:r>
              <a:rPr lang="en-US" i="1" dirty="0" smtClean="0"/>
              <a:t> identified several reasons for accepting the expanded definition of health literacy:</a:t>
            </a:r>
          </a:p>
          <a:p>
            <a:r>
              <a:rPr lang="en-US" dirty="0" smtClean="0"/>
              <a:t>• health literacy is a “key outcome from health education” </a:t>
            </a:r>
            <a:r>
              <a:rPr lang="en-US" i="1" dirty="0" smtClean="0"/>
              <a:t> and one that health promotion</a:t>
            </a:r>
          </a:p>
          <a:p>
            <a:r>
              <a:rPr lang="en-US" dirty="0" smtClean="0"/>
              <a:t>could legitimately be held accountable for</a:t>
            </a:r>
          </a:p>
          <a:p>
            <a:r>
              <a:rPr lang="en-US" dirty="0" smtClean="0"/>
              <a:t>• it “significantly broadens the scope and content of health education and communication”, (</a:t>
            </a:r>
            <a:r>
              <a:rPr lang="en-US" i="1" dirty="0" smtClean="0"/>
              <a:t>19) both of which are </a:t>
            </a:r>
            <a:r>
              <a:rPr lang="en-US" dirty="0" smtClean="0"/>
              <a:t>critical operational strategies in health</a:t>
            </a:r>
          </a:p>
          <a:p>
            <a:r>
              <a:rPr lang="en-US" dirty="0" smtClean="0"/>
              <a:t>Promotion  it helps strengthen the links </a:t>
            </a:r>
            <a:r>
              <a:rPr lang="en-US" dirty="0" err="1" smtClean="0"/>
              <a:t>betwee</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38808"/>
            <a:ext cx="8229600" cy="762000"/>
          </a:xfrm>
        </p:spPr>
        <p:txBody>
          <a:bodyPr>
            <a:normAutofit fontScale="90000"/>
          </a:bodyPr>
          <a:lstStyle/>
          <a:p>
            <a:r>
              <a:rPr lang="en-US" sz="3600" dirty="0" smtClean="0"/>
              <a:t>The major responsibilities for health</a:t>
            </a:r>
            <a:br>
              <a:rPr lang="en-US" sz="3600" dirty="0" smtClean="0"/>
            </a:br>
            <a:r>
              <a:rPr lang="en-US" sz="3600" dirty="0" smtClean="0"/>
              <a:t>educators </a:t>
            </a:r>
            <a:br>
              <a:rPr lang="en-US" sz="3600" dirty="0" smtClean="0"/>
            </a:br>
            <a:endParaRPr lang="en-US" dirty="0"/>
          </a:p>
        </p:txBody>
      </p:sp>
      <p:sp>
        <p:nvSpPr>
          <p:cNvPr id="3" name="Content Placeholder 2"/>
          <p:cNvSpPr>
            <a:spLocks noGrp="1"/>
          </p:cNvSpPr>
          <p:nvPr>
            <p:ph sz="quarter" idx="1"/>
          </p:nvPr>
        </p:nvSpPr>
        <p:spPr/>
        <p:txBody>
          <a:bodyPr/>
          <a:lstStyle/>
          <a:p>
            <a:r>
              <a:rPr lang="en-US" sz="2400" dirty="0" smtClean="0"/>
              <a:t>• assessing individual and community needs for health education</a:t>
            </a:r>
          </a:p>
          <a:p>
            <a:r>
              <a:rPr lang="en-US" sz="2400" dirty="0" smtClean="0"/>
              <a:t>• planning effective health education </a:t>
            </a:r>
            <a:r>
              <a:rPr lang="en-US" sz="2400" dirty="0" err="1" smtClean="0"/>
              <a:t>programmes</a:t>
            </a:r>
            <a:endParaRPr lang="en-US" sz="2400" dirty="0" smtClean="0"/>
          </a:p>
          <a:p>
            <a:r>
              <a:rPr lang="en-US" sz="2400" dirty="0" smtClean="0"/>
              <a:t>• implementing health education </a:t>
            </a:r>
            <a:r>
              <a:rPr lang="en-US" sz="2400" dirty="0" err="1" smtClean="0"/>
              <a:t>programmes</a:t>
            </a:r>
            <a:endParaRPr lang="en-US" sz="2400" dirty="0" smtClean="0"/>
          </a:p>
          <a:p>
            <a:r>
              <a:rPr lang="en-US" sz="2400" dirty="0" smtClean="0"/>
              <a:t>• evaluating the effectiveness of health education </a:t>
            </a:r>
            <a:r>
              <a:rPr lang="en-US" sz="2400" dirty="0" err="1" smtClean="0"/>
              <a:t>programmes</a:t>
            </a:r>
            <a:endParaRPr lang="en-US" sz="2400" dirty="0" smtClean="0"/>
          </a:p>
          <a:p>
            <a:r>
              <a:rPr lang="en-US" sz="2400" dirty="0" smtClean="0"/>
              <a:t>• communicating health and health education needs, concerns and resources</a:t>
            </a:r>
          </a:p>
          <a:p>
            <a:r>
              <a:rPr lang="en-US" sz="2400" dirty="0" smtClean="0"/>
              <a:t>• coordinating the provision of health education services</a:t>
            </a:r>
          </a:p>
          <a:p>
            <a:r>
              <a:rPr lang="en-US" sz="2400" dirty="0" smtClean="0"/>
              <a:t>• acting as resource people in health education.</a:t>
            </a:r>
            <a:endParaRPr lang="en-US"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Health educators commonly use planning models when developing their </a:t>
            </a:r>
            <a:r>
              <a:rPr lang="en-US" dirty="0" err="1" smtClean="0"/>
              <a:t>programmes</a:t>
            </a:r>
            <a:r>
              <a:rPr lang="en-US" dirty="0" smtClean="0"/>
              <a:t>. Planning models are used for planning, implementing and evaluating health education </a:t>
            </a:r>
            <a:r>
              <a:rPr lang="en-US" dirty="0" err="1" smtClean="0"/>
              <a:t>programmes</a:t>
            </a:r>
            <a:r>
              <a:rPr lang="en-US" dirty="0" smtClean="0"/>
              <a:t> and for providing a framework on which to build a plan. A number of planning models have been developed over the years;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98306" name="Picture 2"/>
          <p:cNvPicPr>
            <a:picLocks noChangeAspect="1" noChangeArrowheads="1"/>
          </p:cNvPicPr>
          <p:nvPr/>
        </p:nvPicPr>
        <p:blipFill>
          <a:blip r:embed="rId2" cstate="print"/>
          <a:srcRect/>
          <a:stretch>
            <a:fillRect/>
          </a:stretch>
        </p:blipFill>
        <p:spPr bwMode="auto">
          <a:xfrm>
            <a:off x="819150" y="995363"/>
            <a:ext cx="7505700" cy="4867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health-educational program</a:t>
            </a:r>
            <a:endParaRPr lang="en-US" dirty="0"/>
          </a:p>
        </p:txBody>
      </p:sp>
      <p:sp>
        <p:nvSpPr>
          <p:cNvPr id="3" name="Content Placeholder 2"/>
          <p:cNvSpPr>
            <a:spLocks noGrp="1"/>
          </p:cNvSpPr>
          <p:nvPr>
            <p:ph sz="quarter" idx="1"/>
          </p:nvPr>
        </p:nvSpPr>
        <p:spPr/>
        <p:txBody>
          <a:bodyPr/>
          <a:lstStyle/>
          <a:p>
            <a:endParaRPr lang="sr-Cyrl-CS" b="1" dirty="0" smtClean="0">
              <a:solidFill>
                <a:schemeClr val="tx2"/>
              </a:solidFill>
              <a:latin typeface="Times New Roman" pitchFamily="18" charset="0"/>
            </a:endParaRPr>
          </a:p>
          <a:p>
            <a:pPr>
              <a:buNone/>
            </a:pPr>
            <a:r>
              <a:rPr lang="en-US" dirty="0" smtClean="0"/>
              <a:t>The health-educational program means a series of educational activities both in the health service and in the community that influence health-related behavior.</a:t>
            </a:r>
            <a:endParaRPr lang="en-US" dirty="0"/>
          </a:p>
        </p:txBody>
      </p:sp>
      <p:pic>
        <p:nvPicPr>
          <p:cNvPr id="4" name="~PP2690.WAV">
            <a:hlinkClick r:id="" action="ppaction://media"/>
          </p:cNvPr>
          <p:cNvPicPr>
            <a:picLocks noRot="1" noChangeAspect="1"/>
          </p:cNvPicPr>
          <p:nvPr>
            <a:wavAudioFile r:embed="rId1" name="~PP2690.WAV"/>
          </p:nvPr>
        </p:nvPicPr>
        <p:blipFill>
          <a:blip r:embed="rId3" cstate="print"/>
          <a:stretch>
            <a:fillRect/>
          </a:stretch>
        </p:blipFill>
        <p:spPr>
          <a:xfrm>
            <a:off x="8632825" y="6346825"/>
            <a:ext cx="304800" cy="304800"/>
          </a:xfrm>
          <a:prstGeom prst="rect">
            <a:avLst/>
          </a:prstGeom>
        </p:spPr>
      </p:pic>
    </p:spTree>
  </p:cSld>
  <p:clrMapOvr>
    <a:masterClrMapping/>
  </p:clrMapOvr>
  <p:transition advTm="177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Needs and resources assessment Prior to implementing a health education initiative, attention</a:t>
            </a:r>
          </a:p>
          <a:p>
            <a:r>
              <a:rPr lang="en-US" dirty="0" smtClean="0"/>
              <a:t>needs to be given to identifying the health needs and capacities of the community and the resources that are available.</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0648"/>
            <a:ext cx="8229600" cy="792088"/>
          </a:xfrm>
        </p:spPr>
        <p:txBody>
          <a:bodyPr>
            <a:noAutofit/>
          </a:bodyPr>
          <a:lstStyle/>
          <a:p>
            <a:r>
              <a:rPr lang="sr-Latn-RS" sz="3200" dirty="0" smtClean="0"/>
              <a:t/>
            </a:r>
            <a:br>
              <a:rPr lang="sr-Latn-RS" sz="3200" dirty="0" smtClean="0"/>
            </a:br>
            <a:r>
              <a:rPr lang="sr-Latn-RS" sz="3200" dirty="0" smtClean="0"/>
              <a:t>Health education  methods</a:t>
            </a:r>
            <a:endParaRPr lang="en-US" sz="3200" dirty="0"/>
          </a:p>
        </p:txBody>
      </p:sp>
      <p:sp>
        <p:nvSpPr>
          <p:cNvPr id="3" name="Content Placeholder 2"/>
          <p:cNvSpPr>
            <a:spLocks noGrp="1"/>
          </p:cNvSpPr>
          <p:nvPr>
            <p:ph sz="quarter" idx="1"/>
          </p:nvPr>
        </p:nvSpPr>
        <p:spPr/>
        <p:txBody>
          <a:bodyPr/>
          <a:lstStyle/>
          <a:p>
            <a:endParaRPr lang="sr-Latn-RS" dirty="0" smtClean="0"/>
          </a:p>
          <a:p>
            <a:endParaRPr lang="sr-Latn-RS" dirty="0" smtClean="0"/>
          </a:p>
          <a:p>
            <a:pPr algn="ctr">
              <a:buNone/>
            </a:pPr>
            <a:r>
              <a:rPr lang="sr-Latn-RS" b="1" dirty="0" smtClean="0">
                <a:latin typeface="Times New Roman" pitchFamily="18" charset="0"/>
              </a:rPr>
              <a:t>    </a:t>
            </a:r>
            <a:endParaRPr lang="sr-Latn-RS" sz="3600" dirty="0" smtClean="0">
              <a:latin typeface="+mn-lt"/>
            </a:endParaRPr>
          </a:p>
        </p:txBody>
      </p:sp>
      <p:sp>
        <p:nvSpPr>
          <p:cNvPr id="4" name="Rectangle 3"/>
          <p:cNvSpPr/>
          <p:nvPr/>
        </p:nvSpPr>
        <p:spPr>
          <a:xfrm>
            <a:off x="827584" y="1412777"/>
            <a:ext cx="7272808" cy="4893647"/>
          </a:xfrm>
          <a:prstGeom prst="rect">
            <a:avLst/>
          </a:prstGeom>
        </p:spPr>
        <p:txBody>
          <a:bodyPr wrap="square">
            <a:spAutoFit/>
          </a:bodyPr>
          <a:lstStyle/>
          <a:p>
            <a:endParaRPr lang="sr-Cyrl-RS" sz="2400" dirty="0" smtClean="0">
              <a:solidFill>
                <a:schemeClr val="tx2"/>
              </a:solidFill>
              <a:latin typeface="Calibri" pitchFamily="34" charset="0"/>
              <a:cs typeface="Calibri" pitchFamily="34" charset="0"/>
            </a:endParaRPr>
          </a:p>
          <a:p>
            <a:r>
              <a:rPr lang="en-US" sz="2400" dirty="0" smtClean="0"/>
              <a:t>The methods of health and educational work can help people to understand their behavior, as well as the ways of its influence on health. it stimulates behavior that promotes health, helps treatment and rehabilitation. </a:t>
            </a:r>
            <a:endParaRPr lang="sr-Latn-RS" sz="2400" dirty="0" smtClean="0"/>
          </a:p>
          <a:p>
            <a:endParaRPr lang="sr-Latn-RS" sz="2400" dirty="0" smtClean="0"/>
          </a:p>
          <a:p>
            <a:r>
              <a:rPr lang="en-US" sz="2400" dirty="0" smtClean="0"/>
              <a:t>The content of work on health education depends on the needs, priorities and policies of the wider or narrower social community, groups, families </a:t>
            </a:r>
            <a:r>
              <a:rPr lang="sr-Latn-RS" sz="2400" dirty="0" smtClean="0"/>
              <a:t>ect...</a:t>
            </a:r>
            <a:endParaRPr lang="sr-Latn-RS" sz="2400" dirty="0" smtClean="0">
              <a:solidFill>
                <a:schemeClr val="tx2"/>
              </a:solidFill>
              <a:latin typeface="Calibri" pitchFamily="34" charset="0"/>
              <a:cs typeface="Calibri" pitchFamily="34" charset="0"/>
            </a:endParaRPr>
          </a:p>
          <a:p>
            <a:endParaRPr lang="sr-Latn-RS" sz="2400" dirty="0" smtClean="0">
              <a:solidFill>
                <a:schemeClr val="tx2"/>
              </a:solidFill>
              <a:latin typeface="Calibri" pitchFamily="34" charset="0"/>
              <a:cs typeface="Calibri" pitchFamily="34" charset="0"/>
            </a:endParaRPr>
          </a:p>
          <a:p>
            <a:endParaRPr lang="sr-Latn-RS" sz="2400" dirty="0" smtClean="0">
              <a:solidFill>
                <a:schemeClr val="tx2"/>
              </a:solidFill>
              <a:latin typeface="Calibri" pitchFamily="34" charset="0"/>
              <a:cs typeface="Calibri" pitchFamily="34" charset="0"/>
            </a:endParaRPr>
          </a:p>
          <a:p>
            <a:endParaRPr lang="sr-Latn-RS" sz="2400" dirty="0" smtClean="0">
              <a:solidFill>
                <a:schemeClr val="tx2"/>
              </a:solidFill>
              <a:latin typeface="Calibri" pitchFamily="34" charset="0"/>
              <a:cs typeface="Calibri" pitchFamily="34" charset="0"/>
            </a:endParaRPr>
          </a:p>
          <a:p>
            <a:endParaRPr lang="en-US" sz="2400" dirty="0">
              <a:latin typeface="Calibri" pitchFamily="34" charset="0"/>
              <a:cs typeface="Calibri" pitchFamily="34" charset="0"/>
            </a:endParaRPr>
          </a:p>
        </p:txBody>
      </p:sp>
      <p:pic>
        <p:nvPicPr>
          <p:cNvPr id="5" name="~PP180.WAV">
            <a:hlinkClick r:id="" action="ppaction://media"/>
          </p:cNvPr>
          <p:cNvPicPr>
            <a:picLocks noRot="1" noChangeAspect="1"/>
          </p:cNvPicPr>
          <p:nvPr>
            <a:wavAudioFile r:embed="rId1" name="~PP180.WAV"/>
          </p:nvPr>
        </p:nvPicPr>
        <p:blipFill>
          <a:blip r:embed="rId3" cstate="print"/>
          <a:stretch>
            <a:fillRect/>
          </a:stretch>
        </p:blipFill>
        <p:spPr>
          <a:xfrm>
            <a:off x="8632825" y="6346825"/>
            <a:ext cx="304800" cy="304800"/>
          </a:xfrm>
          <a:prstGeom prst="rect">
            <a:avLst/>
          </a:prstGeom>
        </p:spPr>
      </p:pic>
    </p:spTree>
  </p:cSld>
  <p:clrMapOvr>
    <a:masterClrMapping/>
  </p:clrMapOvr>
  <p:transition advTm="5142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Identification and assessment of needs</a:t>
            </a:r>
            <a:endParaRPr lang="en-US" sz="3200" dirty="0">
              <a:cs typeface="Calibri" pitchFamily="34" charset="0"/>
            </a:endParaRPr>
          </a:p>
        </p:txBody>
      </p:sp>
      <p:sp>
        <p:nvSpPr>
          <p:cNvPr id="3" name="Content Placeholder 2"/>
          <p:cNvSpPr>
            <a:spLocks noGrp="1"/>
          </p:cNvSpPr>
          <p:nvPr>
            <p:ph sz="quarter" idx="1"/>
          </p:nvPr>
        </p:nvSpPr>
        <p:spPr/>
        <p:txBody>
          <a:bodyPr/>
          <a:lstStyle/>
          <a:p>
            <a:endParaRPr lang="ru-RU" dirty="0" smtClean="0"/>
          </a:p>
          <a:p>
            <a:pPr algn="ctr">
              <a:lnSpc>
                <a:spcPct val="90000"/>
              </a:lnSpc>
              <a:buNone/>
              <a:defRPr/>
            </a:pPr>
            <a:endParaRPr lang="sr-Cyrl-CS" sz="2400" dirty="0" smtClean="0">
              <a:solidFill>
                <a:schemeClr val="tx2"/>
              </a:solidFill>
              <a:latin typeface="+mn-lt"/>
              <a:cs typeface="Segoe UI Semibold" pitchFamily="34" charset="0"/>
            </a:endParaRPr>
          </a:p>
          <a:p>
            <a:pPr>
              <a:lnSpc>
                <a:spcPct val="90000"/>
              </a:lnSpc>
              <a:defRPr/>
            </a:pPr>
            <a:r>
              <a:rPr lang="en-US" sz="2400" dirty="0" smtClean="0"/>
              <a:t>Each person, group of people, community has its own health needs. </a:t>
            </a:r>
            <a:endParaRPr lang="sr-Latn-RS" sz="2400" dirty="0" smtClean="0"/>
          </a:p>
          <a:p>
            <a:pPr>
              <a:lnSpc>
                <a:spcPct val="90000"/>
              </a:lnSpc>
              <a:defRPr/>
            </a:pPr>
            <a:r>
              <a:rPr lang="en-US" sz="2400" dirty="0" smtClean="0"/>
              <a:t>The task of the health educator is to assess and recognize these needs. </a:t>
            </a:r>
            <a:endParaRPr lang="sr-Latn-RS" sz="2400" dirty="0" smtClean="0"/>
          </a:p>
          <a:p>
            <a:pPr>
              <a:lnSpc>
                <a:spcPct val="90000"/>
              </a:lnSpc>
              <a:defRPr/>
            </a:pPr>
            <a:r>
              <a:rPr lang="en-US" sz="2400" dirty="0" smtClean="0"/>
              <a:t>After identifying health needs, health promotion content is created that should improve health.</a:t>
            </a:r>
            <a:endParaRPr lang="en-US" dirty="0"/>
          </a:p>
        </p:txBody>
      </p:sp>
      <p:pic>
        <p:nvPicPr>
          <p:cNvPr id="4" name="~PP804.WAV">
            <a:hlinkClick r:id="" action="ppaction://media"/>
          </p:cNvPr>
          <p:cNvPicPr>
            <a:picLocks noRot="1" noChangeAspect="1"/>
          </p:cNvPicPr>
          <p:nvPr>
            <a:wavAudioFile r:embed="rId1" name="~PP804.WAV"/>
          </p:nvPr>
        </p:nvPicPr>
        <p:blipFill>
          <a:blip r:embed="rId3" cstate="print"/>
          <a:stretch>
            <a:fillRect/>
          </a:stretch>
        </p:blipFill>
        <p:spPr>
          <a:xfrm>
            <a:off x="8632825" y="6346825"/>
            <a:ext cx="304800" cy="304800"/>
          </a:xfrm>
          <a:prstGeom prst="rect">
            <a:avLst/>
          </a:prstGeom>
        </p:spPr>
      </p:pic>
    </p:spTree>
  </p:cSld>
  <p:clrMapOvr>
    <a:masterClrMapping/>
  </p:clrMapOvr>
  <p:transition advTm="4638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quarter" idx="1"/>
          </p:nvPr>
        </p:nvSpPr>
        <p:spPr/>
        <p:txBody>
          <a:bodyPr/>
          <a:lstStyle/>
          <a:p>
            <a:endParaRPr lang="sr-Cyrl-RS" sz="2400" dirty="0" smtClean="0">
              <a:solidFill>
                <a:schemeClr val="tx2"/>
              </a:solidFill>
              <a:latin typeface="Times New Roman" pitchFamily="18" charset="0"/>
            </a:endParaRPr>
          </a:p>
          <a:p>
            <a:endParaRPr lang="sr-Cyrl-RS" sz="2400" dirty="0" smtClean="0">
              <a:solidFill>
                <a:schemeClr val="tx2"/>
              </a:solidFill>
              <a:latin typeface="Times New Roman" pitchFamily="18" charset="0"/>
            </a:endParaRPr>
          </a:p>
          <a:p>
            <a:endParaRPr lang="sr-Cyrl-RS" sz="2400" dirty="0" smtClean="0">
              <a:solidFill>
                <a:schemeClr val="tx2"/>
              </a:solidFill>
              <a:latin typeface="Times New Roman" pitchFamily="18" charset="0"/>
            </a:endParaRPr>
          </a:p>
          <a:p>
            <a:r>
              <a:rPr lang="en-US" sz="2400" dirty="0" smtClean="0"/>
              <a:t>After assessing health needs in an environment, the basis for planning health-educational content specific to that environment and people is define</a:t>
            </a:r>
            <a:r>
              <a:rPr lang="sr-Latn-RS" sz="2400" dirty="0" smtClean="0"/>
              <a:t>d.</a:t>
            </a:r>
            <a:endParaRPr lang="en-US" sz="2400" dirty="0" smtClean="0">
              <a:solidFill>
                <a:schemeClr val="tx1"/>
              </a:solidFill>
            </a:endParaRPr>
          </a:p>
          <a:p>
            <a:endParaRPr lang="ru-RU" sz="2400" dirty="0" smtClean="0">
              <a:solidFill>
                <a:schemeClr val="tx1"/>
              </a:solidFill>
            </a:endParaRPr>
          </a:p>
        </p:txBody>
      </p:sp>
      <p:pic>
        <p:nvPicPr>
          <p:cNvPr id="4" name="~PP1980.WAV">
            <a:hlinkClick r:id="" action="ppaction://media"/>
          </p:cNvPr>
          <p:cNvPicPr>
            <a:picLocks noRot="1" noChangeAspect="1"/>
          </p:cNvPicPr>
          <p:nvPr>
            <a:wavAudioFile r:embed="rId1" name="~PP1980.WAV"/>
          </p:nvPr>
        </p:nvPicPr>
        <p:blipFill>
          <a:blip r:embed="rId3" cstate="print"/>
          <a:stretch>
            <a:fillRect/>
          </a:stretch>
        </p:blipFill>
        <p:spPr>
          <a:xfrm>
            <a:off x="8632825" y="6346825"/>
            <a:ext cx="304800" cy="304800"/>
          </a:xfrm>
          <a:prstGeom prst="rect">
            <a:avLst/>
          </a:prstGeom>
        </p:spPr>
      </p:pic>
    </p:spTree>
  </p:cSld>
  <p:clrMapOvr>
    <a:masterClrMapping/>
  </p:clrMapOvr>
  <p:transition advTm="1790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026" name="Picture 2" descr="Biopsychosocial model - Wikipedia"/>
          <p:cNvPicPr>
            <a:picLocks noChangeAspect="1" noChangeArrowheads="1"/>
          </p:cNvPicPr>
          <p:nvPr/>
        </p:nvPicPr>
        <p:blipFill>
          <a:blip r:embed="rId2" cstate="print"/>
          <a:srcRect/>
          <a:stretch>
            <a:fillRect/>
          </a:stretch>
        </p:blipFill>
        <p:spPr bwMode="auto">
          <a:xfrm>
            <a:off x="251520" y="908720"/>
            <a:ext cx="7740352" cy="5688632"/>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dirty="0"/>
          </a:p>
        </p:txBody>
      </p:sp>
      <p:pic>
        <p:nvPicPr>
          <p:cNvPr id="1026" name="Picture 2" descr="Methods &amp; Approaches of Health Education"/>
          <p:cNvPicPr>
            <a:picLocks noChangeAspect="1" noChangeArrowheads="1"/>
          </p:cNvPicPr>
          <p:nvPr/>
        </p:nvPicPr>
        <p:blipFill>
          <a:blip r:embed="rId2" cstate="print"/>
          <a:srcRect/>
          <a:stretch>
            <a:fillRect/>
          </a:stretch>
        </p:blipFill>
        <p:spPr bwMode="auto">
          <a:xfrm>
            <a:off x="683568" y="1647030"/>
            <a:ext cx="7560840" cy="4086226"/>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Methods of health education</a:t>
            </a:r>
          </a:p>
          <a:p>
            <a:pPr>
              <a:buNone/>
            </a:pPr>
            <a:r>
              <a:rPr lang="en-US" dirty="0" smtClean="0"/>
              <a:t>Health education is carried out at 3 main levels;</a:t>
            </a:r>
          </a:p>
          <a:p>
            <a:pPr lvl="0"/>
            <a:r>
              <a:rPr lang="en-US" dirty="0" smtClean="0"/>
              <a:t>·           Individual Approach. </a:t>
            </a:r>
          </a:p>
          <a:p>
            <a:pPr lvl="0"/>
            <a:r>
              <a:rPr lang="en-US" dirty="0" smtClean="0"/>
              <a:t>·           Group Approach.</a:t>
            </a:r>
          </a:p>
          <a:p>
            <a:pPr lvl="0"/>
            <a:r>
              <a:rPr lang="en-US" dirty="0" smtClean="0"/>
              <a:t>·           General Approach/Mass.</a:t>
            </a:r>
          </a:p>
          <a:p>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Individual Health Education:</a:t>
            </a:r>
          </a:p>
          <a:p>
            <a:r>
              <a:rPr lang="en-US" dirty="0" smtClean="0"/>
              <a:t>Doctors and nurses, who are in direct contact with patients and their relatives, have opportunities for much individual health education. The topic selected should be relevant to the situation. For instance, a mother who has come for delivery should be told about child birth-not about malaria eradication.</a:t>
            </a:r>
          </a:p>
          <a:p>
            <a:r>
              <a:rPr lang="en-US" dirty="0" smtClean="0"/>
              <a:t>The biggest advantage of individual health teaching is that we can discuss, argue and persuade the individual to change his </a:t>
            </a:r>
            <a:r>
              <a:rPr lang="en-US" dirty="0" err="1" smtClean="0"/>
              <a:t>behaviour</a:t>
            </a:r>
            <a:r>
              <a:rPr lang="en-US" dirty="0" smtClean="0"/>
              <a:t>. The disadvantage is that the numbers we reach are small.</a:t>
            </a:r>
          </a:p>
          <a:p>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Group Health Education:</a:t>
            </a:r>
          </a:p>
          <a:p>
            <a:r>
              <a:rPr lang="en-US" dirty="0" smtClean="0"/>
              <a:t>The groups are many – mothers, school children, patients, industrial workers – to whom we can direct health teaching. The choice of subject in group health teaching is very important; it must relate directly to the interest of the group. For instance, mothers may be taught about baby care; school children about oral hygiene; a group of TB patients about tuberculosis, and industrial workers about accidents.</a:t>
            </a:r>
          </a:p>
          <a:p>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lvl="0"/>
            <a:r>
              <a:rPr lang="en-US" sz="2400" b="1" dirty="0" smtClean="0"/>
              <a:t>Group Discussion:</a:t>
            </a:r>
          </a:p>
          <a:p>
            <a:r>
              <a:rPr lang="en-US" sz="2400" dirty="0" smtClean="0"/>
              <a:t>Group discussion is considered a very effective method of health teaching. It is a tow-way teaching method. People learn by exchanging their views and experiences.</a:t>
            </a:r>
          </a:p>
          <a:p>
            <a:pPr lvl="0"/>
            <a:r>
              <a:rPr lang="en-US" sz="2400" dirty="0" smtClean="0"/>
              <a:t>·  To be effective, the group should comprise not less than 6, and not more than 12 people.</a:t>
            </a:r>
          </a:p>
          <a:p>
            <a:pPr lvl="0"/>
            <a:r>
              <a:rPr lang="en-US" sz="2400" dirty="0" smtClean="0"/>
              <a:t>· There should be a group leader who initiates the subject, helps the discussion in the proper manner, prevents side-conversations, encourages everyone to participate and sums up the discussion in the end.</a:t>
            </a:r>
          </a:p>
          <a:p>
            <a:pPr lvl="0"/>
            <a:r>
              <a:rPr lang="en-US" sz="2400" dirty="0" smtClean="0"/>
              <a:t> The proceedings of the group discussion are recorded by a “recorder”, who prepares a report on the subject and agreements reached.</a:t>
            </a:r>
          </a:p>
          <a:p>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lvl="0"/>
            <a:r>
              <a:rPr lang="en-US" b="1" dirty="0" smtClean="0"/>
              <a:t>Symposium:</a:t>
            </a:r>
          </a:p>
          <a:p>
            <a:r>
              <a:rPr lang="en-US" dirty="0" smtClean="0"/>
              <a:t>A Symposium is a series of speeches on the selected subject by experts. There is no discussion on the subject by the experts. In the end, the audience may raise questions and contribute to the Symposium.</a:t>
            </a:r>
          </a:p>
          <a:p>
            <a:pPr lvl="0"/>
            <a:r>
              <a:rPr lang="en-US" b="1" dirty="0" smtClean="0"/>
              <a:t>4.</a:t>
            </a:r>
            <a:r>
              <a:rPr lang="en-US" dirty="0" smtClean="0"/>
              <a:t>        </a:t>
            </a:r>
            <a:r>
              <a:rPr lang="en-US" b="1" dirty="0" smtClean="0"/>
              <a:t>Workshop:</a:t>
            </a:r>
          </a:p>
          <a:p>
            <a:r>
              <a:rPr lang="en-US" dirty="0" smtClean="0"/>
              <a:t>The Workshop consists of a series of meetings. The total workshop is divided into small groups, and each group will choose a Chairman and a recorder. Each group solves a part of the problem with the help of consultants and resource personnel. Learning takes place in a friendly, happy and democratic atmosphere under expert guidance.</a:t>
            </a:r>
          </a:p>
          <a:p>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lvl="0"/>
            <a:r>
              <a:rPr lang="en-US" sz="2400" b="1" dirty="0" smtClean="0"/>
              <a:t>Role Play:</a:t>
            </a:r>
          </a:p>
          <a:p>
            <a:r>
              <a:rPr lang="en-US" sz="2400" dirty="0" smtClean="0"/>
              <a:t>Role Play or socio-drama is a particularly useful device for putting up problems of human relationship. The group members enact the roles as they have observed or experienced them, e.g. the expectant mother in an antenatal clinic, the public health nurse on a home visit, etc. The size of the group should not be more than 25. Role play is followed by a discussion of the problem.</a:t>
            </a:r>
          </a:p>
          <a:p>
            <a:pPr lvl="0"/>
            <a:r>
              <a:rPr lang="en-US" sz="2400" b="1" dirty="0" smtClean="0"/>
              <a:t>6.</a:t>
            </a:r>
            <a:r>
              <a:rPr lang="en-US" sz="2400" dirty="0" smtClean="0"/>
              <a:t>        </a:t>
            </a:r>
            <a:r>
              <a:rPr lang="en-US" sz="2400" b="1" dirty="0" smtClean="0"/>
              <a:t>Demonstrations:</a:t>
            </a:r>
          </a:p>
          <a:p>
            <a:r>
              <a:rPr lang="en-US" sz="2400" dirty="0" err="1" smtClean="0"/>
              <a:t>Practicaldemonstrationisanimportant</a:t>
            </a:r>
            <a:r>
              <a:rPr lang="en-US" sz="2400" dirty="0" smtClean="0"/>
              <a:t> technique of the health education. We show people how a particular thing is done – using a tooth-brush, bathing a child, feeding an infant, etc. A demonstration leaves a visual impression in the minds of the people.</a:t>
            </a:r>
          </a:p>
          <a:p>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b="1" dirty="0" smtClean="0"/>
              <a:t>Education of the general public(Mass Approach) :</a:t>
            </a:r>
          </a:p>
          <a:p>
            <a:r>
              <a:rPr lang="en-US" dirty="0" smtClean="0"/>
              <a:t>For the education of the general public, we employ “mass media of communication’ – Posters, health magazines, films, radio, television, health exhibitions and health museums. Mass media are generally less effective in changing human </a:t>
            </a:r>
            <a:r>
              <a:rPr lang="en-US" dirty="0" err="1" smtClean="0"/>
              <a:t>behaviour</a:t>
            </a:r>
            <a:r>
              <a:rPr lang="en-US" dirty="0" smtClean="0"/>
              <a:t> than individual or group methods. But however, they are very useful in reaching large numbers of people with whom otherwise there could be no contact. For effective health education mass media should be used in combination with other methods</a:t>
            </a:r>
          </a:p>
          <a:p>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768"/>
            <a:ext cx="8229600" cy="762000"/>
          </a:xfrm>
        </p:spPr>
        <p:txBody>
          <a:bodyPr>
            <a:normAutofit fontScale="90000"/>
          </a:bodyPr>
          <a:lstStyle/>
          <a:p>
            <a:r>
              <a:rPr lang="en-US" b="1" dirty="0" smtClean="0"/>
              <a:t>Individual Approach</a:t>
            </a:r>
            <a:br>
              <a:rPr lang="en-US" b="1" dirty="0" smtClean="0"/>
            </a:br>
            <a:endParaRPr lang="en-US" dirty="0"/>
          </a:p>
        </p:txBody>
      </p:sp>
      <p:sp>
        <p:nvSpPr>
          <p:cNvPr id="3" name="Content Placeholder 2"/>
          <p:cNvSpPr>
            <a:spLocks noGrp="1"/>
          </p:cNvSpPr>
          <p:nvPr>
            <p:ph sz="quarter" idx="1"/>
          </p:nvPr>
        </p:nvSpPr>
        <p:spPr/>
        <p:txBody>
          <a:bodyPr/>
          <a:lstStyle/>
          <a:p>
            <a:endParaRPr lang="en-US" dirty="0"/>
          </a:p>
        </p:txBody>
      </p:sp>
      <p:pic>
        <p:nvPicPr>
          <p:cNvPr id="118786" name="Picture 2" descr="https://img.brainkart.com/imagebk36/5CfHKqH.jpg"/>
          <p:cNvPicPr>
            <a:picLocks noChangeAspect="1" noChangeArrowheads="1"/>
          </p:cNvPicPr>
          <p:nvPr/>
        </p:nvPicPr>
        <p:blipFill>
          <a:blip r:embed="rId2" cstate="print"/>
          <a:srcRect/>
          <a:stretch>
            <a:fillRect/>
          </a:stretch>
        </p:blipFill>
        <p:spPr bwMode="auto">
          <a:xfrm>
            <a:off x="1331640" y="1844824"/>
            <a:ext cx="5544616" cy="3600400"/>
          </a:xfrm>
          <a:prstGeom prst="rect">
            <a:avLst/>
          </a:prstGeom>
          <a:noFill/>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8768"/>
            <a:ext cx="8229600" cy="762000"/>
          </a:xfrm>
        </p:spPr>
        <p:txBody>
          <a:bodyPr>
            <a:normAutofit fontScale="90000"/>
          </a:bodyPr>
          <a:lstStyle/>
          <a:p>
            <a:r>
              <a:rPr lang="en-US" b="1" dirty="0" smtClean="0"/>
              <a:t>Group Approach</a:t>
            </a:r>
            <a:br>
              <a:rPr lang="en-US" b="1" dirty="0" smtClean="0"/>
            </a:br>
            <a:endParaRPr lang="en-US" dirty="0"/>
          </a:p>
        </p:txBody>
      </p:sp>
      <p:sp>
        <p:nvSpPr>
          <p:cNvPr id="3" name="Content Placeholder 2"/>
          <p:cNvSpPr>
            <a:spLocks noGrp="1"/>
          </p:cNvSpPr>
          <p:nvPr>
            <p:ph sz="quarter" idx="1"/>
          </p:nvPr>
        </p:nvSpPr>
        <p:spPr/>
        <p:txBody>
          <a:bodyPr/>
          <a:lstStyle/>
          <a:p>
            <a:endParaRPr lang="en-US"/>
          </a:p>
        </p:txBody>
      </p:sp>
      <p:pic>
        <p:nvPicPr>
          <p:cNvPr id="119810" name="Picture 2" descr="https://img.brainkart.com/imagebk36/VA6TAzY.jpg"/>
          <p:cNvPicPr>
            <a:picLocks noChangeAspect="1" noChangeArrowheads="1"/>
          </p:cNvPicPr>
          <p:nvPr/>
        </p:nvPicPr>
        <p:blipFill>
          <a:blip r:embed="rId2" cstate="print"/>
          <a:srcRect/>
          <a:stretch>
            <a:fillRect/>
          </a:stretch>
        </p:blipFill>
        <p:spPr bwMode="auto">
          <a:xfrm>
            <a:off x="755576" y="1484784"/>
            <a:ext cx="7086600" cy="4536504"/>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a:t>
            </a:r>
            <a:r>
              <a:rPr lang="en-US" dirty="0" err="1" smtClean="0">
                <a:hlinkClick r:id="rId2"/>
              </a:rPr>
              <a:t>Biopsychosocial</a:t>
            </a:r>
            <a:r>
              <a:rPr lang="en-US" dirty="0" smtClean="0">
                <a:hlinkClick r:id="rId2"/>
              </a:rPr>
              <a:t> Model</a:t>
            </a:r>
            <a:endParaRPr lang="en-US" dirty="0"/>
          </a:p>
        </p:txBody>
      </p:sp>
      <p:sp>
        <p:nvSpPr>
          <p:cNvPr id="3" name="Content Placeholder 2"/>
          <p:cNvSpPr>
            <a:spLocks noGrp="1"/>
          </p:cNvSpPr>
          <p:nvPr>
            <p:ph sz="quarter" idx="1"/>
          </p:nvPr>
        </p:nvSpPr>
        <p:spPr/>
        <p:txBody>
          <a:bodyPr/>
          <a:lstStyle/>
          <a:p>
            <a:endParaRPr lang="en-US"/>
          </a:p>
        </p:txBody>
      </p:sp>
      <p:pic>
        <p:nvPicPr>
          <p:cNvPr id="94210" name="Picture 2" descr="LIFT Healthcare | The Biopsychosocial Model: A Framework for Patient-Centric  Healthcare Marketing"/>
          <p:cNvPicPr>
            <a:picLocks noChangeAspect="1" noChangeArrowheads="1"/>
          </p:cNvPicPr>
          <p:nvPr/>
        </p:nvPicPr>
        <p:blipFill>
          <a:blip r:embed="rId3" cstate="print"/>
          <a:srcRect/>
          <a:stretch>
            <a:fillRect/>
          </a:stretch>
        </p:blipFill>
        <p:spPr bwMode="auto">
          <a:xfrm>
            <a:off x="755576" y="1124744"/>
            <a:ext cx="7776864" cy="5184576"/>
          </a:xfrm>
          <a:prstGeom prst="rect">
            <a:avLst/>
          </a:prstGeom>
          <a:noFill/>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548680"/>
            <a:ext cx="8229600" cy="762000"/>
          </a:xfrm>
        </p:spPr>
        <p:txBody>
          <a:bodyPr>
            <a:normAutofit fontScale="90000"/>
          </a:bodyPr>
          <a:lstStyle/>
          <a:p>
            <a:r>
              <a:rPr lang="en-US" b="1" dirty="0" smtClean="0"/>
              <a:t>Mass Approach</a:t>
            </a:r>
            <a:br>
              <a:rPr lang="en-US" b="1" dirty="0" smtClean="0"/>
            </a:br>
            <a:endParaRPr lang="en-US" dirty="0"/>
          </a:p>
        </p:txBody>
      </p:sp>
      <p:sp>
        <p:nvSpPr>
          <p:cNvPr id="3" name="Content Placeholder 2"/>
          <p:cNvSpPr>
            <a:spLocks noGrp="1"/>
          </p:cNvSpPr>
          <p:nvPr>
            <p:ph sz="quarter" idx="1"/>
          </p:nvPr>
        </p:nvSpPr>
        <p:spPr/>
        <p:txBody>
          <a:bodyPr/>
          <a:lstStyle/>
          <a:p>
            <a:r>
              <a:rPr lang="en-US" dirty="0" err="1" smtClean="0">
                <a:solidFill>
                  <a:srgbClr val="FF0000"/>
                </a:solidFill>
              </a:rPr>
              <a:t>Adventage</a:t>
            </a:r>
            <a:r>
              <a:rPr lang="en-US" dirty="0" smtClean="0">
                <a:solidFill>
                  <a:srgbClr val="FF0000"/>
                </a:solidFill>
              </a:rPr>
              <a:t>                               </a:t>
            </a:r>
            <a:r>
              <a:rPr lang="en-US" dirty="0" err="1" smtClean="0">
                <a:solidFill>
                  <a:srgbClr val="FF0000"/>
                </a:solidFill>
              </a:rPr>
              <a:t>Disadventage</a:t>
            </a:r>
            <a:endParaRPr lang="en-US" dirty="0">
              <a:solidFill>
                <a:srgbClr val="FF0000"/>
              </a:solidFill>
            </a:endParaRPr>
          </a:p>
        </p:txBody>
      </p:sp>
      <p:pic>
        <p:nvPicPr>
          <p:cNvPr id="120834" name="Picture 2" descr="https://img.brainkart.com/imagebk36/riLuB8C.jpg"/>
          <p:cNvPicPr>
            <a:picLocks noChangeAspect="1" noChangeArrowheads="1"/>
          </p:cNvPicPr>
          <p:nvPr/>
        </p:nvPicPr>
        <p:blipFill>
          <a:blip r:embed="rId2" cstate="print"/>
          <a:srcRect/>
          <a:stretch>
            <a:fillRect/>
          </a:stretch>
        </p:blipFill>
        <p:spPr bwMode="auto">
          <a:xfrm>
            <a:off x="683568" y="1556792"/>
            <a:ext cx="7096125" cy="5085184"/>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Mass Approach</a:t>
            </a:r>
            <a:endParaRPr lang="en-US" dirty="0"/>
          </a:p>
        </p:txBody>
      </p:sp>
      <p:sp>
        <p:nvSpPr>
          <p:cNvPr id="3" name="Content Placeholder 2"/>
          <p:cNvSpPr>
            <a:spLocks noGrp="1"/>
          </p:cNvSpPr>
          <p:nvPr>
            <p:ph sz="quarter" idx="1"/>
          </p:nvPr>
        </p:nvSpPr>
        <p:spPr/>
        <p:txBody>
          <a:bodyPr/>
          <a:lstStyle/>
          <a:p>
            <a:endParaRPr lang="en-US"/>
          </a:p>
        </p:txBody>
      </p:sp>
      <p:pic>
        <p:nvPicPr>
          <p:cNvPr id="121858" name="Picture 2" descr="https://img.brainkart.com/imagebk36/jrbRSdG.jpg"/>
          <p:cNvPicPr>
            <a:picLocks noChangeAspect="1" noChangeArrowheads="1"/>
          </p:cNvPicPr>
          <p:nvPr/>
        </p:nvPicPr>
        <p:blipFill>
          <a:blip r:embed="rId2" cstate="print"/>
          <a:srcRect/>
          <a:stretch>
            <a:fillRect/>
          </a:stretch>
        </p:blipFill>
        <p:spPr bwMode="auto">
          <a:xfrm>
            <a:off x="611560" y="836712"/>
            <a:ext cx="8064896" cy="6021288"/>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Health promotion, </a:t>
            </a:r>
            <a:r>
              <a:rPr lang="en-US" dirty="0" err="1" smtClean="0"/>
              <a:t>Otawa</a:t>
            </a:r>
            <a:r>
              <a:rPr lang="en-US" dirty="0" smtClean="0"/>
              <a:t> Charter </a:t>
            </a:r>
            <a:endParaRPr lang="en-US" dirty="0"/>
          </a:p>
        </p:txBody>
      </p:sp>
      <p:sp>
        <p:nvSpPr>
          <p:cNvPr id="3" name="Content Placeholder 2"/>
          <p:cNvSpPr>
            <a:spLocks noGrp="1"/>
          </p:cNvSpPr>
          <p:nvPr>
            <p:ph sz="quarter" idx="1"/>
          </p:nvPr>
        </p:nvSpPr>
        <p:spPr/>
        <p:txBody>
          <a:bodyPr/>
          <a:lstStyle/>
          <a:p>
            <a:pPr marL="609600" indent="-609600">
              <a:buNone/>
              <a:defRPr/>
            </a:pPr>
            <a:endParaRPr lang="en-US" sz="2400" b="1" dirty="0" smtClean="0">
              <a:solidFill>
                <a:schemeClr val="tx2"/>
              </a:solidFill>
              <a:latin typeface="Times New Roman" pitchFamily="18" charset="0"/>
            </a:endParaRPr>
          </a:p>
          <a:p>
            <a:r>
              <a:rPr lang="en-US" sz="2400" dirty="0" smtClean="0"/>
              <a:t>Health promotion is </a:t>
            </a:r>
            <a:r>
              <a:rPr lang="en-US" sz="2400" b="1" dirty="0" smtClean="0"/>
              <a:t>the process of enabling people to increase control over, and to improve, their health</a:t>
            </a:r>
            <a:r>
              <a:rPr lang="en-US" sz="2400" dirty="0" smtClean="0"/>
              <a:t>. It moves beyond a focus on individual </a:t>
            </a:r>
            <a:r>
              <a:rPr lang="en-US" sz="2400" dirty="0" err="1" smtClean="0"/>
              <a:t>behaviour</a:t>
            </a:r>
            <a:r>
              <a:rPr lang="en-US" sz="2400" dirty="0" smtClean="0"/>
              <a:t> towards a wide range of social and environmental interventions.</a:t>
            </a:r>
            <a:endParaRPr lang="en-US" sz="2400" dirty="0"/>
          </a:p>
        </p:txBody>
      </p:sp>
      <p:pic>
        <p:nvPicPr>
          <p:cNvPr id="5" name="~PP2148.WAV">
            <a:hlinkClick r:id="" action="ppaction://media"/>
          </p:cNvPr>
          <p:cNvPicPr>
            <a:picLocks noRot="1" noChangeAspect="1"/>
          </p:cNvPicPr>
          <p:nvPr>
            <a:wavAudioFile r:embed="rId1" name="~PP2148.WAV"/>
          </p:nvPr>
        </p:nvPicPr>
        <p:blipFill>
          <a:blip r:embed="rId3" cstate="print"/>
          <a:stretch>
            <a:fillRect/>
          </a:stretch>
        </p:blipFill>
        <p:spPr>
          <a:xfrm>
            <a:off x="8632825" y="6346825"/>
            <a:ext cx="304800" cy="304800"/>
          </a:xfrm>
          <a:prstGeom prst="rect">
            <a:avLst/>
          </a:prstGeom>
        </p:spPr>
      </p:pic>
      <p:pic>
        <p:nvPicPr>
          <p:cNvPr id="6" name="Picture 2" descr="Understanding Health Promotion | communitymedicine4all"/>
          <p:cNvPicPr>
            <a:picLocks noChangeAspect="1" noChangeArrowheads="1"/>
          </p:cNvPicPr>
          <p:nvPr/>
        </p:nvPicPr>
        <p:blipFill>
          <a:blip r:embed="rId4" cstate="print"/>
          <a:srcRect/>
          <a:stretch>
            <a:fillRect/>
          </a:stretch>
        </p:blipFill>
        <p:spPr bwMode="auto">
          <a:xfrm>
            <a:off x="1943200" y="3068960"/>
            <a:ext cx="7200800" cy="3515867"/>
          </a:xfrm>
          <a:prstGeom prst="rect">
            <a:avLst/>
          </a:prstGeom>
          <a:noFill/>
        </p:spPr>
      </p:pic>
    </p:spTree>
  </p:cSld>
  <p:clrMapOvr>
    <a:masterClrMapping/>
  </p:clrMapOvr>
  <p:transition advTm="1724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7384"/>
            <a:ext cx="9324528" cy="3511731"/>
          </a:xfrm>
          <a:prstGeom prst="rect">
            <a:avLst/>
          </a:prstGeom>
        </p:spPr>
        <p:txBody>
          <a:bodyPr wrap="square" lIns="64008" tIns="32004" rIns="64008" bIns="32004">
            <a:spAutoFit/>
          </a:bodyPr>
          <a:lstStyle/>
          <a:p>
            <a:r>
              <a:rPr lang="en-US" sz="2500" b="1" dirty="0" smtClean="0"/>
              <a:t>Health promotion is the process of enabling people to increase control over, and to improve, their health</a:t>
            </a:r>
            <a:r>
              <a:rPr lang="en-US" sz="2500" dirty="0" smtClean="0"/>
              <a:t>.</a:t>
            </a:r>
            <a:endParaRPr lang="sr-Latn-RS" dirty="0" smtClean="0"/>
          </a:p>
          <a:p>
            <a:endParaRPr lang="sr-Latn-RS" dirty="0" smtClean="0"/>
          </a:p>
          <a:p>
            <a:r>
              <a:rPr lang="en-US" sz="2000" dirty="0" smtClean="0">
                <a:latin typeface="Times New Roman" pitchFamily="18" charset="0"/>
                <a:cs typeface="Times New Roman" pitchFamily="18" charset="0"/>
              </a:rPr>
              <a:t>To reach a state of complete physical, mental and social well-being, an individual or group must be able to identify and to realize aspirations, to satisfy needs, and to change or cope with the environment. Health is, therefore, seen as a resource for everyday life, not the objective of living. Health is a positive concept emphasizing social and personal resources, as well as physical capacities. Therefore, health promotion is not just the responsibility of the health sector, but goes beyond healthy life-styles to well-being.</a:t>
            </a:r>
            <a:endParaRPr lang="sr-Latn-RS" sz="2000" dirty="0" smtClean="0">
              <a:latin typeface="Times New Roman" pitchFamily="18" charset="0"/>
              <a:cs typeface="Times New Roman" pitchFamily="18" charset="0"/>
            </a:endParaRPr>
          </a:p>
          <a:p>
            <a:endParaRPr lang="sr-Latn-RS" dirty="0" smtClean="0"/>
          </a:p>
          <a:p>
            <a:endParaRPr lang="en-US" dirty="0"/>
          </a:p>
        </p:txBody>
      </p:sp>
      <p:sp>
        <p:nvSpPr>
          <p:cNvPr id="3" name="Rectangle 2"/>
          <p:cNvSpPr/>
          <p:nvPr/>
        </p:nvSpPr>
        <p:spPr>
          <a:xfrm>
            <a:off x="1547664" y="3356992"/>
            <a:ext cx="6624736" cy="2003625"/>
          </a:xfrm>
          <a:prstGeom prst="rect">
            <a:avLst/>
          </a:prstGeom>
        </p:spPr>
        <p:txBody>
          <a:bodyPr wrap="square" lIns="64008" tIns="32004" rIns="64008" bIns="32004">
            <a:spAutoFit/>
          </a:bodyPr>
          <a:lstStyle/>
          <a:p>
            <a:r>
              <a:rPr lang="en-US" sz="1400" b="1" dirty="0" smtClean="0"/>
              <a:t>The fundamental conditions and resources for health are:</a:t>
            </a:r>
          </a:p>
          <a:p>
            <a:r>
              <a:rPr lang="en-US" sz="1400" b="1" dirty="0" smtClean="0"/>
              <a:t>peace,</a:t>
            </a:r>
          </a:p>
          <a:p>
            <a:r>
              <a:rPr lang="en-US" sz="1400" b="1" dirty="0" smtClean="0"/>
              <a:t>shelter,</a:t>
            </a:r>
          </a:p>
          <a:p>
            <a:r>
              <a:rPr lang="en-US" sz="1400" b="1" dirty="0" smtClean="0"/>
              <a:t>education,</a:t>
            </a:r>
          </a:p>
          <a:p>
            <a:r>
              <a:rPr lang="en-US" sz="1400" b="1" dirty="0" smtClean="0"/>
              <a:t>food,</a:t>
            </a:r>
          </a:p>
          <a:p>
            <a:r>
              <a:rPr lang="en-US" sz="1400" b="1" dirty="0" smtClean="0"/>
              <a:t>income,</a:t>
            </a:r>
          </a:p>
          <a:p>
            <a:r>
              <a:rPr lang="en-US" sz="1400" b="1" dirty="0" smtClean="0"/>
              <a:t>a stable eco-system,</a:t>
            </a:r>
          </a:p>
          <a:p>
            <a:r>
              <a:rPr lang="en-US" sz="1400" b="1" dirty="0" smtClean="0"/>
              <a:t>sustainable resources,</a:t>
            </a:r>
          </a:p>
          <a:p>
            <a:r>
              <a:rPr lang="en-US" sz="1400" b="1" dirty="0" smtClean="0"/>
              <a:t>social justice, and equity.</a:t>
            </a:r>
            <a:endParaRPr lang="en-US" sz="1400" b="1"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14690" name="Picture 2" descr="The Ottawa Charter For Health Promotion WHO (1986) TOWARDS , 49% OFF"/>
          <p:cNvPicPr>
            <a:picLocks noChangeAspect="1" noChangeArrowheads="1"/>
          </p:cNvPicPr>
          <p:nvPr/>
        </p:nvPicPr>
        <p:blipFill>
          <a:blip r:embed="rId2" cstate="print"/>
          <a:srcRect/>
          <a:stretch>
            <a:fillRect/>
          </a:stretch>
        </p:blipFill>
        <p:spPr bwMode="auto">
          <a:xfrm>
            <a:off x="0" y="0"/>
            <a:ext cx="9144000" cy="6453336"/>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pic>
        <p:nvPicPr>
          <p:cNvPr id="113666" name="Picture 2" descr="PPT - The Ottawa Charter PowerPoint Presentation, free download - ID:1852234"/>
          <p:cNvPicPr>
            <a:picLocks noChangeAspect="1" noChangeArrowheads="1"/>
          </p:cNvPicPr>
          <p:nvPr/>
        </p:nvPicPr>
        <p:blipFill>
          <a:blip r:embed="rId2" cstate="print"/>
          <a:srcRect/>
          <a:stretch>
            <a:fillRect/>
          </a:stretch>
        </p:blipFill>
        <p:spPr bwMode="auto">
          <a:xfrm>
            <a:off x="323528" y="188640"/>
            <a:ext cx="8820472" cy="6235080"/>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Basic document</a:t>
            </a:r>
            <a:endParaRPr lang="en-US" dirty="0"/>
          </a:p>
        </p:txBody>
      </p:sp>
      <p:sp>
        <p:nvSpPr>
          <p:cNvPr id="3" name="Content Placeholder 2"/>
          <p:cNvSpPr>
            <a:spLocks noGrp="1"/>
          </p:cNvSpPr>
          <p:nvPr>
            <p:ph sz="quarter" idx="1"/>
          </p:nvPr>
        </p:nvSpPr>
        <p:spPr/>
        <p:txBody>
          <a:bodyPr/>
          <a:lstStyle/>
          <a:p>
            <a:endParaRPr lang="en-US" dirty="0"/>
          </a:p>
        </p:txBody>
      </p:sp>
      <p:pic>
        <p:nvPicPr>
          <p:cNvPr id="112642" name="Picture 2" descr="Ottawa Charter- All you need to know ! - Public Health Notes"/>
          <p:cNvPicPr>
            <a:picLocks noChangeAspect="1" noChangeArrowheads="1"/>
          </p:cNvPicPr>
          <p:nvPr/>
        </p:nvPicPr>
        <p:blipFill>
          <a:blip r:embed="rId2" cstate="print"/>
          <a:srcRect/>
          <a:stretch>
            <a:fillRect/>
          </a:stretch>
        </p:blipFill>
        <p:spPr bwMode="auto">
          <a:xfrm>
            <a:off x="1115616" y="1772816"/>
            <a:ext cx="6696744" cy="4205089"/>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6858000"/>
          </a:xfrm>
          <a:prstGeom prst="rect">
            <a:avLst/>
          </a:prstGeom>
          <a:solidFill>
            <a:srgbClr val="F6F4F4"/>
          </a:solidFill>
          <a:ln/>
        </p:spPr>
      </p:sp>
      <p:sp>
        <p:nvSpPr>
          <p:cNvPr id="3" name="Shape 1"/>
          <p:cNvSpPr/>
          <p:nvPr/>
        </p:nvSpPr>
        <p:spPr>
          <a:xfrm>
            <a:off x="0" y="0"/>
            <a:ext cx="9144000" cy="6858000"/>
          </a:xfrm>
          <a:prstGeom prst="rect">
            <a:avLst/>
          </a:prstGeom>
          <a:solidFill>
            <a:srgbClr val="FFFFFF"/>
          </a:solidFill>
          <a:ln w="13811">
            <a:solidFill>
              <a:srgbClr val="E5E0DF"/>
            </a:solidFill>
            <a:prstDash val="solid"/>
          </a:ln>
        </p:spPr>
      </p:sp>
      <p:pic>
        <p:nvPicPr>
          <p:cNvPr id="4" name="Image 0" descr="preencoded.png"/>
          <p:cNvPicPr>
            <a:picLocks noChangeAspect="1"/>
          </p:cNvPicPr>
          <p:nvPr/>
        </p:nvPicPr>
        <p:blipFill>
          <a:blip r:embed="rId3" cstate="print"/>
          <a:stretch>
            <a:fillRect/>
          </a:stretch>
        </p:blipFill>
        <p:spPr>
          <a:xfrm>
            <a:off x="0" y="0"/>
            <a:ext cx="9144000" cy="6858000"/>
          </a:xfrm>
          <a:prstGeom prst="rect">
            <a:avLst/>
          </a:prstGeom>
        </p:spPr>
      </p:pic>
      <p:sp>
        <p:nvSpPr>
          <p:cNvPr id="5" name="Shape 2"/>
          <p:cNvSpPr/>
          <p:nvPr/>
        </p:nvSpPr>
        <p:spPr>
          <a:xfrm>
            <a:off x="0" y="0"/>
            <a:ext cx="9144000" cy="6858000"/>
          </a:xfrm>
          <a:prstGeom prst="rect">
            <a:avLst/>
          </a:prstGeom>
          <a:solidFill>
            <a:srgbClr val="FFFFFF">
              <a:alpha val="85000"/>
            </a:srgbClr>
          </a:solidFill>
          <a:ln/>
        </p:spPr>
      </p:sp>
      <p:sp>
        <p:nvSpPr>
          <p:cNvPr id="6" name="Text 3"/>
          <p:cNvSpPr/>
          <p:nvPr/>
        </p:nvSpPr>
        <p:spPr>
          <a:xfrm>
            <a:off x="1273746" y="1340446"/>
            <a:ext cx="6575673" cy="578644"/>
          </a:xfrm>
          <a:prstGeom prst="rect">
            <a:avLst/>
          </a:prstGeom>
          <a:noFill/>
          <a:ln/>
        </p:spPr>
        <p:txBody>
          <a:bodyPr wrap="none" lIns="64008" tIns="32004" rIns="64008" bIns="32004" rtlCol="0" anchor="t"/>
          <a:lstStyle/>
          <a:p>
            <a:pPr>
              <a:lnSpc>
                <a:spcPts val="3828"/>
              </a:lnSpc>
            </a:pPr>
            <a:r>
              <a:rPr lang="en-US" sz="3100" b="1" kern="0" spc="-92" dirty="0">
                <a:solidFill>
                  <a:srgbClr val="000000"/>
                </a:solidFill>
                <a:latin typeface="Inter" pitchFamily="34" charset="0"/>
                <a:ea typeface="Inter" pitchFamily="34" charset="-122"/>
                <a:cs typeface="Inter" pitchFamily="34" charset="-120"/>
              </a:rPr>
              <a:t>The Ottawa Charter for Health Promotion</a:t>
            </a:r>
            <a:endParaRPr lang="en-US" sz="3100" dirty="0"/>
          </a:p>
        </p:txBody>
      </p:sp>
      <p:sp>
        <p:nvSpPr>
          <p:cNvPr id="7" name="Shape 4"/>
          <p:cNvSpPr/>
          <p:nvPr/>
        </p:nvSpPr>
        <p:spPr>
          <a:xfrm>
            <a:off x="1273746" y="2341464"/>
            <a:ext cx="312464" cy="416619"/>
          </a:xfrm>
          <a:prstGeom prst="roundRect">
            <a:avLst>
              <a:gd name="adj" fmla="val 20000"/>
            </a:avLst>
          </a:prstGeom>
          <a:solidFill>
            <a:srgbClr val="DADBF1"/>
          </a:solidFill>
          <a:ln w="13811">
            <a:solidFill>
              <a:srgbClr val="B5B7E3"/>
            </a:solidFill>
            <a:prstDash val="solid"/>
          </a:ln>
        </p:spPr>
      </p:sp>
      <p:sp>
        <p:nvSpPr>
          <p:cNvPr id="8" name="Text 5"/>
          <p:cNvSpPr/>
          <p:nvPr/>
        </p:nvSpPr>
        <p:spPr>
          <a:xfrm>
            <a:off x="1378967" y="2376190"/>
            <a:ext cx="102022"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1</a:t>
            </a:r>
            <a:endParaRPr lang="en-US" dirty="0"/>
          </a:p>
        </p:txBody>
      </p:sp>
      <p:sp>
        <p:nvSpPr>
          <p:cNvPr id="9" name="Text 6"/>
          <p:cNvSpPr/>
          <p:nvPr/>
        </p:nvSpPr>
        <p:spPr>
          <a:xfrm>
            <a:off x="1725067" y="2405063"/>
            <a:ext cx="1654969" cy="578644"/>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Building healthy public policy</a:t>
            </a:r>
            <a:endParaRPr lang="en-US" sz="1500" dirty="0"/>
          </a:p>
        </p:txBody>
      </p:sp>
      <p:sp>
        <p:nvSpPr>
          <p:cNvPr id="10" name="Text 7"/>
          <p:cNvSpPr/>
          <p:nvPr/>
        </p:nvSpPr>
        <p:spPr>
          <a:xfrm>
            <a:off x="1725067" y="3168849"/>
            <a:ext cx="165496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Create supportive environments that promote health.</a:t>
            </a:r>
            <a:endParaRPr lang="en-US" sz="1200" dirty="0"/>
          </a:p>
        </p:txBody>
      </p:sp>
      <p:sp>
        <p:nvSpPr>
          <p:cNvPr id="11" name="Shape 8"/>
          <p:cNvSpPr/>
          <p:nvPr/>
        </p:nvSpPr>
        <p:spPr>
          <a:xfrm>
            <a:off x="3518893" y="2341464"/>
            <a:ext cx="312464" cy="416619"/>
          </a:xfrm>
          <a:prstGeom prst="roundRect">
            <a:avLst>
              <a:gd name="adj" fmla="val 20000"/>
            </a:avLst>
          </a:prstGeom>
          <a:solidFill>
            <a:srgbClr val="DADBF1"/>
          </a:solidFill>
          <a:ln w="13811">
            <a:solidFill>
              <a:srgbClr val="B5B7E3"/>
            </a:solidFill>
            <a:prstDash val="solid"/>
          </a:ln>
        </p:spPr>
      </p:sp>
      <p:sp>
        <p:nvSpPr>
          <p:cNvPr id="12" name="Text 9"/>
          <p:cNvSpPr/>
          <p:nvPr/>
        </p:nvSpPr>
        <p:spPr>
          <a:xfrm>
            <a:off x="3612208" y="2376190"/>
            <a:ext cx="125834"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2</a:t>
            </a:r>
            <a:endParaRPr lang="en-US" dirty="0"/>
          </a:p>
        </p:txBody>
      </p:sp>
      <p:sp>
        <p:nvSpPr>
          <p:cNvPr id="13" name="Text 10"/>
          <p:cNvSpPr/>
          <p:nvPr/>
        </p:nvSpPr>
        <p:spPr>
          <a:xfrm>
            <a:off x="3970214" y="2405063"/>
            <a:ext cx="1654969" cy="578644"/>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Creating supportive environments</a:t>
            </a:r>
            <a:endParaRPr lang="en-US" sz="1500" dirty="0"/>
          </a:p>
        </p:txBody>
      </p:sp>
      <p:sp>
        <p:nvSpPr>
          <p:cNvPr id="14" name="Text 11"/>
          <p:cNvSpPr/>
          <p:nvPr/>
        </p:nvSpPr>
        <p:spPr>
          <a:xfrm>
            <a:off x="3970214" y="3168849"/>
            <a:ext cx="165496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Increase accessibility and availability of resources to support health.</a:t>
            </a:r>
            <a:endParaRPr lang="en-US" sz="1200" dirty="0"/>
          </a:p>
        </p:txBody>
      </p:sp>
      <p:sp>
        <p:nvSpPr>
          <p:cNvPr id="15" name="Shape 12"/>
          <p:cNvSpPr/>
          <p:nvPr/>
        </p:nvSpPr>
        <p:spPr>
          <a:xfrm>
            <a:off x="5764039" y="2341464"/>
            <a:ext cx="312464" cy="416619"/>
          </a:xfrm>
          <a:prstGeom prst="roundRect">
            <a:avLst>
              <a:gd name="adj" fmla="val 20000"/>
            </a:avLst>
          </a:prstGeom>
          <a:solidFill>
            <a:srgbClr val="DADBF1"/>
          </a:solidFill>
          <a:ln w="13811">
            <a:solidFill>
              <a:srgbClr val="B5B7E3"/>
            </a:solidFill>
            <a:prstDash val="solid"/>
          </a:ln>
        </p:spPr>
      </p:sp>
      <p:sp>
        <p:nvSpPr>
          <p:cNvPr id="16" name="Text 13"/>
          <p:cNvSpPr/>
          <p:nvPr/>
        </p:nvSpPr>
        <p:spPr>
          <a:xfrm>
            <a:off x="5854973" y="2376190"/>
            <a:ext cx="130597"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3</a:t>
            </a:r>
            <a:endParaRPr lang="en-US" dirty="0"/>
          </a:p>
        </p:txBody>
      </p:sp>
      <p:sp>
        <p:nvSpPr>
          <p:cNvPr id="17" name="Text 14"/>
          <p:cNvSpPr/>
          <p:nvPr/>
        </p:nvSpPr>
        <p:spPr>
          <a:xfrm>
            <a:off x="6215360" y="2405063"/>
            <a:ext cx="1654969" cy="578644"/>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Strengthening community action</a:t>
            </a:r>
            <a:endParaRPr lang="en-US" sz="1500" dirty="0"/>
          </a:p>
        </p:txBody>
      </p:sp>
      <p:sp>
        <p:nvSpPr>
          <p:cNvPr id="18" name="Text 15"/>
          <p:cNvSpPr/>
          <p:nvPr/>
        </p:nvSpPr>
        <p:spPr>
          <a:xfrm>
            <a:off x="6215360" y="3168849"/>
            <a:ext cx="165496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Foster collaboration and empower communities to take action.</a:t>
            </a:r>
            <a:endParaRPr lang="en-US" sz="1200" dirty="0"/>
          </a:p>
        </p:txBody>
      </p:sp>
      <p:sp>
        <p:nvSpPr>
          <p:cNvPr id="19" name="Shape 16"/>
          <p:cNvSpPr/>
          <p:nvPr/>
        </p:nvSpPr>
        <p:spPr>
          <a:xfrm>
            <a:off x="1273746" y="4387156"/>
            <a:ext cx="312464" cy="416619"/>
          </a:xfrm>
          <a:prstGeom prst="roundRect">
            <a:avLst>
              <a:gd name="adj" fmla="val 20000"/>
            </a:avLst>
          </a:prstGeom>
          <a:solidFill>
            <a:srgbClr val="DADBF1"/>
          </a:solidFill>
          <a:ln w="13811">
            <a:solidFill>
              <a:srgbClr val="B5B7E3"/>
            </a:solidFill>
            <a:prstDash val="solid"/>
          </a:ln>
        </p:spPr>
      </p:sp>
      <p:sp>
        <p:nvSpPr>
          <p:cNvPr id="20" name="Text 17"/>
          <p:cNvSpPr/>
          <p:nvPr/>
        </p:nvSpPr>
        <p:spPr>
          <a:xfrm>
            <a:off x="1359917" y="4421882"/>
            <a:ext cx="140122"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4</a:t>
            </a:r>
            <a:endParaRPr lang="en-US" dirty="0"/>
          </a:p>
        </p:txBody>
      </p:sp>
      <p:sp>
        <p:nvSpPr>
          <p:cNvPr id="21" name="Text 18"/>
          <p:cNvSpPr/>
          <p:nvPr/>
        </p:nvSpPr>
        <p:spPr>
          <a:xfrm>
            <a:off x="1725067" y="4450755"/>
            <a:ext cx="2069678"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Developing personal skills</a:t>
            </a:r>
            <a:endParaRPr lang="en-US" sz="1500" dirty="0"/>
          </a:p>
        </p:txBody>
      </p:sp>
      <p:sp>
        <p:nvSpPr>
          <p:cNvPr id="22" name="Text 19"/>
          <p:cNvSpPr/>
          <p:nvPr/>
        </p:nvSpPr>
        <p:spPr>
          <a:xfrm>
            <a:off x="1725067" y="4925220"/>
            <a:ext cx="2777505" cy="592336"/>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Equip individuals with the knowledge and skills they need to lead healthy lives.</a:t>
            </a:r>
            <a:endParaRPr lang="en-US" sz="1200" dirty="0"/>
          </a:p>
        </p:txBody>
      </p:sp>
      <p:sp>
        <p:nvSpPr>
          <p:cNvPr id="23" name="Shape 20"/>
          <p:cNvSpPr/>
          <p:nvPr/>
        </p:nvSpPr>
        <p:spPr>
          <a:xfrm>
            <a:off x="4641429" y="4387156"/>
            <a:ext cx="312464" cy="416619"/>
          </a:xfrm>
          <a:prstGeom prst="roundRect">
            <a:avLst>
              <a:gd name="adj" fmla="val 20000"/>
            </a:avLst>
          </a:prstGeom>
          <a:solidFill>
            <a:srgbClr val="DADBF1"/>
          </a:solidFill>
          <a:ln w="13811">
            <a:solidFill>
              <a:srgbClr val="B5B7E3"/>
            </a:solidFill>
            <a:prstDash val="solid"/>
          </a:ln>
        </p:spPr>
      </p:sp>
      <p:sp>
        <p:nvSpPr>
          <p:cNvPr id="24" name="Text 21"/>
          <p:cNvSpPr/>
          <p:nvPr/>
        </p:nvSpPr>
        <p:spPr>
          <a:xfrm>
            <a:off x="4729982" y="4421882"/>
            <a:ext cx="135359"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5</a:t>
            </a:r>
            <a:endParaRPr lang="en-US" dirty="0"/>
          </a:p>
        </p:txBody>
      </p:sp>
      <p:sp>
        <p:nvSpPr>
          <p:cNvPr id="25" name="Text 22"/>
          <p:cNvSpPr/>
          <p:nvPr/>
        </p:nvSpPr>
        <p:spPr>
          <a:xfrm>
            <a:off x="5092750" y="4450755"/>
            <a:ext cx="2174007"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Reorienting health services</a:t>
            </a:r>
            <a:endParaRPr lang="en-US" sz="1500" dirty="0"/>
          </a:p>
        </p:txBody>
      </p:sp>
      <p:sp>
        <p:nvSpPr>
          <p:cNvPr id="26" name="Text 23"/>
          <p:cNvSpPr/>
          <p:nvPr/>
        </p:nvSpPr>
        <p:spPr>
          <a:xfrm>
            <a:off x="5092749" y="4925220"/>
            <a:ext cx="2777505" cy="592336"/>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Shift the focus of healthcare towards prevention and health promotion.</a:t>
            </a:r>
            <a:endParaRPr lang="en-US" sz="1200"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A. Tannahill's health promotion model [4] | Download Scientific Diagram"/>
          <p:cNvPicPr>
            <a:picLocks noChangeAspect="1" noChangeArrowheads="1"/>
          </p:cNvPicPr>
          <p:nvPr/>
        </p:nvPicPr>
        <p:blipFill>
          <a:blip r:embed="rId2" cstate="print"/>
          <a:srcRect/>
          <a:stretch>
            <a:fillRect/>
          </a:stretch>
        </p:blipFill>
        <p:spPr bwMode="auto">
          <a:xfrm>
            <a:off x="2294896" y="1243272"/>
            <a:ext cx="4065984" cy="4452938"/>
          </a:xfrm>
          <a:prstGeom prst="rect">
            <a:avLst/>
          </a:prstGeom>
          <a:noFill/>
        </p:spPr>
      </p:pic>
      <p:sp>
        <p:nvSpPr>
          <p:cNvPr id="4" name="Rectangle 3"/>
          <p:cNvSpPr/>
          <p:nvPr/>
        </p:nvSpPr>
        <p:spPr>
          <a:xfrm>
            <a:off x="1740204" y="653367"/>
            <a:ext cx="5954643" cy="495520"/>
          </a:xfrm>
          <a:prstGeom prst="rect">
            <a:avLst/>
          </a:prstGeom>
        </p:spPr>
        <p:txBody>
          <a:bodyPr wrap="none" lIns="64008" tIns="32004" rIns="64008" bIns="32004">
            <a:spAutoFit/>
          </a:bodyPr>
          <a:lstStyle/>
          <a:p>
            <a:r>
              <a:rPr lang="sr-Latn-RS" sz="2800" b="1" dirty="0" smtClean="0"/>
              <a:t>H</a:t>
            </a:r>
            <a:r>
              <a:rPr lang="en-US" sz="2800" b="1" dirty="0" err="1" smtClean="0"/>
              <a:t>ealth</a:t>
            </a:r>
            <a:r>
              <a:rPr lang="en-US" sz="2800" b="1" dirty="0" smtClean="0"/>
              <a:t> promotion model</a:t>
            </a:r>
            <a:r>
              <a:rPr lang="sr-Latn-RS" sz="2800" b="1" dirty="0" smtClean="0"/>
              <a:t>, T</a:t>
            </a:r>
            <a:r>
              <a:rPr lang="en-US" sz="2800" b="1" dirty="0" err="1" smtClean="0"/>
              <a:t>annahill</a:t>
            </a:r>
            <a:endParaRPr lang="en-US" sz="2800" b="1"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3034" y="548680"/>
            <a:ext cx="2160076" cy="3388620"/>
          </a:xfrm>
          <a:prstGeom prst="rect">
            <a:avLst/>
          </a:prstGeom>
        </p:spPr>
        <p:txBody>
          <a:bodyPr wrap="square" lIns="64008" tIns="32004" rIns="64008" bIns="32004">
            <a:spAutoFit/>
          </a:bodyPr>
          <a:lstStyle/>
          <a:p>
            <a:endParaRPr lang="en-US" dirty="0" smtClean="0"/>
          </a:p>
          <a:p>
            <a:endParaRPr lang="en-US" dirty="0" smtClean="0"/>
          </a:p>
          <a:p>
            <a:r>
              <a:rPr lang="en-US" dirty="0" smtClean="0"/>
              <a:t>1.Preventive services, e.g. immunization, cervical screening, hypertension case finding, developmental surveillance, use of nicotine chewing gum to aid smoking cessation.</a:t>
            </a:r>
            <a:endParaRPr lang="en-US" dirty="0"/>
          </a:p>
        </p:txBody>
      </p:sp>
      <p:sp>
        <p:nvSpPr>
          <p:cNvPr id="3" name="Rectangle 2"/>
          <p:cNvSpPr/>
          <p:nvPr/>
        </p:nvSpPr>
        <p:spPr>
          <a:xfrm>
            <a:off x="871808" y="3441599"/>
            <a:ext cx="1995407" cy="2003625"/>
          </a:xfrm>
          <a:prstGeom prst="rect">
            <a:avLst/>
          </a:prstGeom>
        </p:spPr>
        <p:txBody>
          <a:bodyPr wrap="square" lIns="64008" tIns="32004" rIns="64008" bIns="32004">
            <a:spAutoFit/>
          </a:bodyPr>
          <a:lstStyle/>
          <a:p>
            <a:endParaRPr lang="en-US" dirty="0" smtClean="0"/>
          </a:p>
          <a:p>
            <a:endParaRPr lang="en-US" dirty="0" smtClean="0"/>
          </a:p>
          <a:p>
            <a:r>
              <a:rPr lang="en-US" dirty="0" smtClean="0"/>
              <a:t>2.Preventive health education, e.g. smoking cessation advice and information</a:t>
            </a:r>
            <a:endParaRPr lang="en-US" dirty="0"/>
          </a:p>
        </p:txBody>
      </p:sp>
      <p:sp>
        <p:nvSpPr>
          <p:cNvPr id="5" name="Rectangle 4"/>
          <p:cNvSpPr/>
          <p:nvPr/>
        </p:nvSpPr>
        <p:spPr>
          <a:xfrm>
            <a:off x="707110" y="5085184"/>
            <a:ext cx="2286000" cy="1172629"/>
          </a:xfrm>
          <a:prstGeom prst="rect">
            <a:avLst/>
          </a:prstGeom>
        </p:spPr>
        <p:txBody>
          <a:bodyPr wrap="square" lIns="64008" tIns="32004" rIns="64008" bIns="32004">
            <a:spAutoFit/>
          </a:bodyPr>
          <a:lstStyle/>
          <a:p>
            <a:endParaRPr lang="en-US" dirty="0" smtClean="0"/>
          </a:p>
          <a:p>
            <a:r>
              <a:rPr lang="sr-Latn-RS" dirty="0" smtClean="0"/>
              <a:t>3.</a:t>
            </a:r>
            <a:r>
              <a:rPr lang="en-US" dirty="0" smtClean="0"/>
              <a:t>Preventive health protection, e.g. fluoridation of water.</a:t>
            </a:r>
          </a:p>
        </p:txBody>
      </p:sp>
      <p:sp>
        <p:nvSpPr>
          <p:cNvPr id="6" name="Rectangle 5"/>
          <p:cNvSpPr/>
          <p:nvPr/>
        </p:nvSpPr>
        <p:spPr>
          <a:xfrm>
            <a:off x="2855333" y="4941168"/>
            <a:ext cx="2508755" cy="1449628"/>
          </a:xfrm>
          <a:prstGeom prst="rect">
            <a:avLst/>
          </a:prstGeom>
        </p:spPr>
        <p:txBody>
          <a:bodyPr wrap="square" lIns="64008" tIns="32004" rIns="64008" bIns="32004">
            <a:spAutoFit/>
          </a:bodyPr>
          <a:lstStyle/>
          <a:p>
            <a:endParaRPr lang="en-US" dirty="0" smtClean="0"/>
          </a:p>
          <a:p>
            <a:r>
              <a:rPr lang="en-US" dirty="0" smtClean="0"/>
              <a:t>4.Health education for preventive health protection, e.g. lobbying for seat belt legislation.</a:t>
            </a:r>
          </a:p>
        </p:txBody>
      </p:sp>
      <p:sp>
        <p:nvSpPr>
          <p:cNvPr id="7" name="Rectangle 6"/>
          <p:cNvSpPr/>
          <p:nvPr/>
        </p:nvSpPr>
        <p:spPr>
          <a:xfrm>
            <a:off x="5957144" y="980728"/>
            <a:ext cx="1733873" cy="1449628"/>
          </a:xfrm>
          <a:prstGeom prst="rect">
            <a:avLst/>
          </a:prstGeom>
        </p:spPr>
        <p:txBody>
          <a:bodyPr wrap="square" lIns="64008" tIns="32004" rIns="64008" bIns="32004">
            <a:spAutoFit/>
          </a:bodyPr>
          <a:lstStyle/>
          <a:p>
            <a:endParaRPr lang="en-US" dirty="0" smtClean="0"/>
          </a:p>
          <a:p>
            <a:r>
              <a:rPr lang="en-US" dirty="0" smtClean="0"/>
              <a:t>5.Positive health education, </a:t>
            </a:r>
            <a:r>
              <a:rPr lang="en-US" dirty="0" err="1" smtClean="0"/>
              <a:t>e.g</a:t>
            </a:r>
            <a:r>
              <a:rPr lang="en-US" dirty="0" smtClean="0"/>
              <a:t> life skills with young people.</a:t>
            </a:r>
          </a:p>
        </p:txBody>
      </p:sp>
      <p:sp>
        <p:nvSpPr>
          <p:cNvPr id="8" name="Rectangle 7"/>
          <p:cNvSpPr/>
          <p:nvPr/>
        </p:nvSpPr>
        <p:spPr>
          <a:xfrm>
            <a:off x="6073398" y="2420888"/>
            <a:ext cx="1327042" cy="2280624"/>
          </a:xfrm>
          <a:prstGeom prst="rect">
            <a:avLst/>
          </a:prstGeom>
        </p:spPr>
        <p:txBody>
          <a:bodyPr wrap="square" lIns="64008" tIns="32004" rIns="64008" bIns="32004">
            <a:spAutoFit/>
          </a:bodyPr>
          <a:lstStyle/>
          <a:p>
            <a:endParaRPr lang="en-US" dirty="0" smtClean="0"/>
          </a:p>
          <a:p>
            <a:r>
              <a:rPr lang="en-US" dirty="0" smtClean="0"/>
              <a:t>6.Positive health protection, e.g. workplace smoking policy.</a:t>
            </a:r>
          </a:p>
        </p:txBody>
      </p:sp>
      <p:sp>
        <p:nvSpPr>
          <p:cNvPr id="9" name="Rectangle 8"/>
          <p:cNvSpPr/>
          <p:nvPr/>
        </p:nvSpPr>
        <p:spPr>
          <a:xfrm>
            <a:off x="6034641" y="4439100"/>
            <a:ext cx="2713823" cy="1726627"/>
          </a:xfrm>
          <a:prstGeom prst="rect">
            <a:avLst/>
          </a:prstGeom>
        </p:spPr>
        <p:txBody>
          <a:bodyPr wrap="square" lIns="64008" tIns="32004" rIns="64008" bIns="32004">
            <a:spAutoFit/>
          </a:bodyPr>
          <a:lstStyle/>
          <a:p>
            <a:endParaRPr lang="en-US" dirty="0" smtClean="0"/>
          </a:p>
          <a:p>
            <a:r>
              <a:rPr lang="en-US" dirty="0" smtClean="0"/>
              <a:t>7.Health education aimed at positive health protection, e.g. lobbying for a ban on tobacco advertising.</a:t>
            </a:r>
          </a:p>
        </p:txBody>
      </p:sp>
      <p:pic>
        <p:nvPicPr>
          <p:cNvPr id="1026" name="Picture 2" descr="H&amp;S 5- models of health promotion Flashcards - Cram.com"/>
          <p:cNvPicPr>
            <a:picLocks noChangeAspect="1" noChangeArrowheads="1"/>
          </p:cNvPicPr>
          <p:nvPr/>
        </p:nvPicPr>
        <p:blipFill>
          <a:blip r:embed="rId2" cstate="print"/>
          <a:srcRect/>
          <a:stretch>
            <a:fillRect/>
          </a:stretch>
        </p:blipFill>
        <p:spPr bwMode="auto">
          <a:xfrm>
            <a:off x="3235271" y="2324746"/>
            <a:ext cx="2721873" cy="2693717"/>
          </a:xfrm>
          <a:prstGeom prst="rect">
            <a:avLst/>
          </a:prstGeom>
          <a:noFill/>
        </p:spPr>
      </p:pic>
      <p:sp>
        <p:nvSpPr>
          <p:cNvPr id="11" name="Rectangle 10"/>
          <p:cNvSpPr/>
          <p:nvPr/>
        </p:nvSpPr>
        <p:spPr>
          <a:xfrm>
            <a:off x="2286000" y="-243408"/>
            <a:ext cx="4572000" cy="1172629"/>
          </a:xfrm>
          <a:prstGeom prst="rect">
            <a:avLst/>
          </a:prstGeom>
        </p:spPr>
        <p:txBody>
          <a:bodyPr lIns="64008" tIns="32004" rIns="64008" bIns="32004">
            <a:spAutoFit/>
          </a:bodyPr>
          <a:lstStyle/>
          <a:p>
            <a:endParaRPr lang="en-US" dirty="0" smtClean="0"/>
          </a:p>
          <a:p>
            <a:endParaRPr lang="en-US" dirty="0" smtClean="0"/>
          </a:p>
          <a:p>
            <a:r>
              <a:rPr lang="en-US" b="1" dirty="0" smtClean="0"/>
              <a:t>TANNAHILL’S MODEL OF HEALTH PROMOTION (DOWNIE </a:t>
            </a:r>
            <a:r>
              <a:rPr lang="en-US" b="1" i="1" dirty="0" smtClean="0"/>
              <a:t>et al–1990)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RS" dirty="0" smtClean="0"/>
              <a:t>Health behavior-health impairing habits</a:t>
            </a:r>
            <a:endParaRPr lang="en-US" dirty="0"/>
          </a:p>
        </p:txBody>
      </p:sp>
      <p:sp>
        <p:nvSpPr>
          <p:cNvPr id="3" name="Content Placeholder 2"/>
          <p:cNvSpPr>
            <a:spLocks noGrp="1"/>
          </p:cNvSpPr>
          <p:nvPr>
            <p:ph sz="quarter" idx="1"/>
          </p:nvPr>
        </p:nvSpPr>
        <p:spPr/>
        <p:txBody>
          <a:bodyPr/>
          <a:lstStyle/>
          <a:p>
            <a:pPr>
              <a:buNone/>
            </a:pPr>
            <a:r>
              <a:rPr lang="sr-Latn-RS" dirty="0" smtClean="0"/>
              <a:t>Health behavior change is acomplex set of mechanism and proccesses comprising of knowledge and beliefs, self-regulation skills and abilities and social facilitation.</a:t>
            </a:r>
          </a:p>
          <a:p>
            <a:pPr>
              <a:buNone/>
            </a:pPr>
            <a:endParaRPr lang="sr-Latn-RS" dirty="0" smtClean="0"/>
          </a:p>
          <a:p>
            <a:pPr>
              <a:buNone/>
            </a:pPr>
            <a:r>
              <a:rPr lang="sr-Latn-RS" dirty="0" smtClean="0"/>
              <a:t>Health behavior changes must occur to manage and prevent the onset of chronic maedical condirions which results from an individual</a:t>
            </a:r>
            <a:r>
              <a:rPr lang="en-US" dirty="0" smtClean="0"/>
              <a:t>’s unhealthy behavior.</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6858000"/>
          </a:xfrm>
          <a:prstGeom prst="rect">
            <a:avLst/>
          </a:prstGeom>
          <a:solidFill>
            <a:srgbClr val="F6F4F4"/>
          </a:solidFill>
          <a:ln/>
        </p:spPr>
      </p:sp>
      <p:sp>
        <p:nvSpPr>
          <p:cNvPr id="3" name="Shape 1"/>
          <p:cNvSpPr/>
          <p:nvPr/>
        </p:nvSpPr>
        <p:spPr>
          <a:xfrm>
            <a:off x="0" y="0"/>
            <a:ext cx="9144000" cy="6858000"/>
          </a:xfrm>
          <a:prstGeom prst="rect">
            <a:avLst/>
          </a:prstGeom>
          <a:solidFill>
            <a:srgbClr val="FFFFFF"/>
          </a:solidFill>
          <a:ln w="13692">
            <a:solidFill>
              <a:srgbClr val="E5E0DF"/>
            </a:solidFill>
            <a:prstDash val="solid"/>
          </a:ln>
        </p:spPr>
      </p:sp>
      <p:sp>
        <p:nvSpPr>
          <p:cNvPr id="4" name="Text 2"/>
          <p:cNvSpPr/>
          <p:nvPr/>
        </p:nvSpPr>
        <p:spPr>
          <a:xfrm>
            <a:off x="1315938" y="503634"/>
            <a:ext cx="6258521" cy="571203"/>
          </a:xfrm>
          <a:prstGeom prst="rect">
            <a:avLst/>
          </a:prstGeom>
          <a:noFill/>
          <a:ln/>
        </p:spPr>
        <p:txBody>
          <a:bodyPr wrap="none" lIns="64008" tIns="32004" rIns="64008" bIns="32004" rtlCol="0" anchor="t"/>
          <a:lstStyle/>
          <a:p>
            <a:pPr>
              <a:lnSpc>
                <a:spcPts val="3779"/>
              </a:lnSpc>
            </a:pPr>
            <a:r>
              <a:rPr lang="en-US" sz="3000" b="1" kern="0" spc="-91" dirty="0">
                <a:solidFill>
                  <a:srgbClr val="000000"/>
                </a:solidFill>
                <a:latin typeface="Inter" pitchFamily="34" charset="0"/>
                <a:ea typeface="Inter" pitchFamily="34" charset="-122"/>
                <a:cs typeface="Inter" pitchFamily="34" charset="-120"/>
              </a:rPr>
              <a:t>Key Components of the Tannahill Model</a:t>
            </a:r>
            <a:endParaRPr lang="en-US" sz="3000" dirty="0"/>
          </a:p>
        </p:txBody>
      </p:sp>
      <p:sp>
        <p:nvSpPr>
          <p:cNvPr id="5" name="Shape 3"/>
          <p:cNvSpPr/>
          <p:nvPr/>
        </p:nvSpPr>
        <p:spPr>
          <a:xfrm>
            <a:off x="1315938" y="3893939"/>
            <a:ext cx="6512049" cy="36513"/>
          </a:xfrm>
          <a:prstGeom prst="rect">
            <a:avLst/>
          </a:prstGeom>
          <a:solidFill>
            <a:srgbClr val="B5B7E3"/>
          </a:solidFill>
          <a:ln/>
        </p:spPr>
      </p:sp>
      <p:sp>
        <p:nvSpPr>
          <p:cNvPr id="6" name="Shape 4"/>
          <p:cNvSpPr/>
          <p:nvPr/>
        </p:nvSpPr>
        <p:spPr>
          <a:xfrm>
            <a:off x="2563491" y="3893939"/>
            <a:ext cx="27384" cy="639763"/>
          </a:xfrm>
          <a:prstGeom prst="rect">
            <a:avLst/>
          </a:prstGeom>
          <a:solidFill>
            <a:srgbClr val="B5B7E3"/>
          </a:solidFill>
          <a:ln/>
        </p:spPr>
      </p:sp>
      <p:sp>
        <p:nvSpPr>
          <p:cNvPr id="7" name="Shape 5"/>
          <p:cNvSpPr/>
          <p:nvPr/>
        </p:nvSpPr>
        <p:spPr>
          <a:xfrm>
            <a:off x="2422996" y="3688357"/>
            <a:ext cx="308446" cy="411262"/>
          </a:xfrm>
          <a:prstGeom prst="roundRect">
            <a:avLst>
              <a:gd name="adj" fmla="val 20002"/>
            </a:avLst>
          </a:prstGeom>
          <a:solidFill>
            <a:srgbClr val="DADBF1"/>
          </a:solidFill>
          <a:ln w="13692">
            <a:solidFill>
              <a:srgbClr val="B5B7E3"/>
            </a:solidFill>
            <a:prstDash val="solid"/>
          </a:ln>
        </p:spPr>
      </p:sp>
      <p:sp>
        <p:nvSpPr>
          <p:cNvPr id="8" name="Text 6"/>
          <p:cNvSpPr/>
          <p:nvPr/>
        </p:nvSpPr>
        <p:spPr>
          <a:xfrm>
            <a:off x="2526135" y="3722589"/>
            <a:ext cx="102096" cy="342801"/>
          </a:xfrm>
          <a:prstGeom prst="rect">
            <a:avLst/>
          </a:prstGeom>
          <a:noFill/>
          <a:ln/>
        </p:spPr>
        <p:txBody>
          <a:bodyPr wrap="none" lIns="64008" tIns="32004" rIns="64008" bIns="32004" rtlCol="0" anchor="t"/>
          <a:lstStyle/>
          <a:p>
            <a:pPr algn="ctr">
              <a:lnSpc>
                <a:spcPts val="2267"/>
              </a:lnSpc>
            </a:pPr>
            <a:r>
              <a:rPr lang="en-US" b="1" kern="0" spc="-25" dirty="0">
                <a:solidFill>
                  <a:srgbClr val="272525"/>
                </a:solidFill>
                <a:latin typeface="Inter" pitchFamily="34" charset="0"/>
                <a:ea typeface="Inter" pitchFamily="34" charset="-122"/>
                <a:cs typeface="Inter" pitchFamily="34" charset="-120"/>
              </a:rPr>
              <a:t>1</a:t>
            </a:r>
            <a:endParaRPr lang="en-US" dirty="0"/>
          </a:p>
        </p:txBody>
      </p:sp>
      <p:sp>
        <p:nvSpPr>
          <p:cNvPr id="9" name="Text 7"/>
          <p:cNvSpPr/>
          <p:nvPr/>
        </p:nvSpPr>
        <p:spPr>
          <a:xfrm>
            <a:off x="1652439" y="4716462"/>
            <a:ext cx="1849487" cy="285552"/>
          </a:xfrm>
          <a:prstGeom prst="rect">
            <a:avLst/>
          </a:prstGeom>
          <a:noFill/>
          <a:ln/>
        </p:spPr>
        <p:txBody>
          <a:bodyPr wrap="none" lIns="64008" tIns="32004" rIns="64008" bIns="32004" rtlCol="0" anchor="t"/>
          <a:lstStyle/>
          <a:p>
            <a:pPr algn="ctr">
              <a:lnSpc>
                <a:spcPts val="1889"/>
              </a:lnSpc>
            </a:pPr>
            <a:r>
              <a:rPr lang="en-US" sz="1500" b="1" kern="0" spc="-46" dirty="0">
                <a:solidFill>
                  <a:srgbClr val="272525"/>
                </a:solidFill>
                <a:latin typeface="Inter" pitchFamily="34" charset="0"/>
                <a:ea typeface="Inter" pitchFamily="34" charset="-122"/>
                <a:cs typeface="Inter" pitchFamily="34" charset="-120"/>
              </a:rPr>
              <a:t>Mobilizing commitment</a:t>
            </a:r>
            <a:endParaRPr lang="en-US" sz="1500" dirty="0"/>
          </a:p>
        </p:txBody>
      </p:sp>
      <p:sp>
        <p:nvSpPr>
          <p:cNvPr id="10" name="Text 8"/>
          <p:cNvSpPr/>
          <p:nvPr/>
        </p:nvSpPr>
        <p:spPr>
          <a:xfrm>
            <a:off x="1453009" y="5184775"/>
            <a:ext cx="2248421" cy="1169591"/>
          </a:xfrm>
          <a:prstGeom prst="rect">
            <a:avLst/>
          </a:prstGeom>
          <a:noFill/>
          <a:ln/>
        </p:spPr>
        <p:txBody>
          <a:bodyPr wrap="square" lIns="64008" tIns="32004" rIns="64008" bIns="32004" rtlCol="0" anchor="t"/>
          <a:lstStyle/>
          <a:p>
            <a:pPr algn="ctr">
              <a:lnSpc>
                <a:spcPts val="1935"/>
              </a:lnSpc>
            </a:pPr>
            <a:r>
              <a:rPr lang="en-US" sz="1200" kern="0" spc="-25" dirty="0">
                <a:solidFill>
                  <a:srgbClr val="272525"/>
                </a:solidFill>
                <a:latin typeface="Inter" pitchFamily="34" charset="0"/>
                <a:ea typeface="Inter" pitchFamily="34" charset="-122"/>
                <a:cs typeface="Inter" pitchFamily="34" charset="-120"/>
              </a:rPr>
              <a:t>Build commitment from stakeholders and communities to support the health promotion program.</a:t>
            </a:r>
            <a:endParaRPr lang="en-US" sz="1200" dirty="0"/>
          </a:p>
        </p:txBody>
      </p:sp>
      <p:sp>
        <p:nvSpPr>
          <p:cNvPr id="11" name="Shape 9"/>
          <p:cNvSpPr/>
          <p:nvPr/>
        </p:nvSpPr>
        <p:spPr>
          <a:xfrm>
            <a:off x="3893270" y="3254177"/>
            <a:ext cx="27384" cy="639763"/>
          </a:xfrm>
          <a:prstGeom prst="rect">
            <a:avLst/>
          </a:prstGeom>
          <a:solidFill>
            <a:srgbClr val="B5B7E3"/>
          </a:solidFill>
          <a:ln/>
        </p:spPr>
      </p:sp>
      <p:sp>
        <p:nvSpPr>
          <p:cNvPr id="12" name="Shape 10"/>
          <p:cNvSpPr/>
          <p:nvPr/>
        </p:nvSpPr>
        <p:spPr>
          <a:xfrm>
            <a:off x="3752776" y="3688357"/>
            <a:ext cx="308446" cy="411262"/>
          </a:xfrm>
          <a:prstGeom prst="roundRect">
            <a:avLst>
              <a:gd name="adj" fmla="val 20002"/>
            </a:avLst>
          </a:prstGeom>
          <a:solidFill>
            <a:srgbClr val="DADBF1"/>
          </a:solidFill>
          <a:ln w="13692">
            <a:solidFill>
              <a:srgbClr val="B5B7E3"/>
            </a:solidFill>
            <a:prstDash val="solid"/>
          </a:ln>
        </p:spPr>
      </p:sp>
      <p:sp>
        <p:nvSpPr>
          <p:cNvPr id="13" name="Text 11"/>
          <p:cNvSpPr/>
          <p:nvPr/>
        </p:nvSpPr>
        <p:spPr>
          <a:xfrm>
            <a:off x="3844007" y="3722589"/>
            <a:ext cx="125909" cy="342801"/>
          </a:xfrm>
          <a:prstGeom prst="rect">
            <a:avLst/>
          </a:prstGeom>
          <a:noFill/>
          <a:ln/>
        </p:spPr>
        <p:txBody>
          <a:bodyPr wrap="none" lIns="64008" tIns="32004" rIns="64008" bIns="32004" rtlCol="0" anchor="t"/>
          <a:lstStyle/>
          <a:p>
            <a:pPr algn="ctr">
              <a:lnSpc>
                <a:spcPts val="2267"/>
              </a:lnSpc>
            </a:pPr>
            <a:r>
              <a:rPr lang="en-US" b="1" kern="0" spc="-25" dirty="0">
                <a:solidFill>
                  <a:srgbClr val="272525"/>
                </a:solidFill>
                <a:latin typeface="Inter" pitchFamily="34" charset="0"/>
                <a:ea typeface="Inter" pitchFamily="34" charset="-122"/>
                <a:cs typeface="Inter" pitchFamily="34" charset="-120"/>
              </a:rPr>
              <a:t>2</a:t>
            </a:r>
            <a:endParaRPr lang="en-US" dirty="0"/>
          </a:p>
        </p:txBody>
      </p:sp>
      <p:sp>
        <p:nvSpPr>
          <p:cNvPr id="14" name="Text 12"/>
          <p:cNvSpPr/>
          <p:nvPr/>
        </p:nvSpPr>
        <p:spPr>
          <a:xfrm>
            <a:off x="3219599" y="1725910"/>
            <a:ext cx="1374726" cy="285552"/>
          </a:xfrm>
          <a:prstGeom prst="rect">
            <a:avLst/>
          </a:prstGeom>
          <a:noFill/>
          <a:ln/>
        </p:spPr>
        <p:txBody>
          <a:bodyPr wrap="none" lIns="64008" tIns="32004" rIns="64008" bIns="32004" rtlCol="0" anchor="t"/>
          <a:lstStyle/>
          <a:p>
            <a:pPr algn="ctr">
              <a:lnSpc>
                <a:spcPts val="1889"/>
              </a:lnSpc>
            </a:pPr>
            <a:r>
              <a:rPr lang="en-US" sz="1500" b="1" kern="0" spc="-46" dirty="0">
                <a:solidFill>
                  <a:srgbClr val="272525"/>
                </a:solidFill>
                <a:latin typeface="Inter" pitchFamily="34" charset="0"/>
                <a:ea typeface="Inter" pitchFamily="34" charset="-122"/>
                <a:cs typeface="Inter" pitchFamily="34" charset="-120"/>
              </a:rPr>
              <a:t>Developing a plan</a:t>
            </a:r>
            <a:endParaRPr lang="en-US" sz="1500" dirty="0"/>
          </a:p>
        </p:txBody>
      </p:sp>
      <p:sp>
        <p:nvSpPr>
          <p:cNvPr id="15" name="Text 13"/>
          <p:cNvSpPr/>
          <p:nvPr/>
        </p:nvSpPr>
        <p:spPr>
          <a:xfrm>
            <a:off x="2782788" y="2194223"/>
            <a:ext cx="2248421" cy="877193"/>
          </a:xfrm>
          <a:prstGeom prst="rect">
            <a:avLst/>
          </a:prstGeom>
          <a:noFill/>
          <a:ln/>
        </p:spPr>
        <p:txBody>
          <a:bodyPr wrap="square" lIns="64008" tIns="32004" rIns="64008" bIns="32004" rtlCol="0" anchor="t"/>
          <a:lstStyle/>
          <a:p>
            <a:pPr algn="ctr">
              <a:lnSpc>
                <a:spcPts val="1935"/>
              </a:lnSpc>
            </a:pPr>
            <a:r>
              <a:rPr lang="en-US" sz="1200" kern="0" spc="-25" dirty="0">
                <a:solidFill>
                  <a:srgbClr val="272525"/>
                </a:solidFill>
                <a:latin typeface="Inter" pitchFamily="34" charset="0"/>
                <a:ea typeface="Inter" pitchFamily="34" charset="-122"/>
                <a:cs typeface="Inter" pitchFamily="34" charset="-120"/>
              </a:rPr>
              <a:t>Create a plan of action that identifies key components and strategies.</a:t>
            </a:r>
            <a:endParaRPr lang="en-US" sz="1200" dirty="0"/>
          </a:p>
        </p:txBody>
      </p:sp>
      <p:sp>
        <p:nvSpPr>
          <p:cNvPr id="16" name="Shape 14"/>
          <p:cNvSpPr/>
          <p:nvPr/>
        </p:nvSpPr>
        <p:spPr>
          <a:xfrm>
            <a:off x="5223124" y="3893939"/>
            <a:ext cx="27384" cy="639763"/>
          </a:xfrm>
          <a:prstGeom prst="rect">
            <a:avLst/>
          </a:prstGeom>
          <a:solidFill>
            <a:srgbClr val="B5B7E3"/>
          </a:solidFill>
          <a:ln/>
        </p:spPr>
      </p:sp>
      <p:sp>
        <p:nvSpPr>
          <p:cNvPr id="17" name="Shape 15"/>
          <p:cNvSpPr/>
          <p:nvPr/>
        </p:nvSpPr>
        <p:spPr>
          <a:xfrm>
            <a:off x="5082630" y="3688357"/>
            <a:ext cx="308446" cy="411262"/>
          </a:xfrm>
          <a:prstGeom prst="roundRect">
            <a:avLst>
              <a:gd name="adj" fmla="val 20002"/>
            </a:avLst>
          </a:prstGeom>
          <a:solidFill>
            <a:srgbClr val="DADBF1"/>
          </a:solidFill>
          <a:ln w="13692">
            <a:solidFill>
              <a:srgbClr val="B5B7E3"/>
            </a:solidFill>
            <a:prstDash val="solid"/>
          </a:ln>
        </p:spPr>
      </p:sp>
      <p:sp>
        <p:nvSpPr>
          <p:cNvPr id="18" name="Text 16"/>
          <p:cNvSpPr/>
          <p:nvPr/>
        </p:nvSpPr>
        <p:spPr>
          <a:xfrm>
            <a:off x="5171480" y="3722589"/>
            <a:ext cx="130671" cy="342801"/>
          </a:xfrm>
          <a:prstGeom prst="rect">
            <a:avLst/>
          </a:prstGeom>
          <a:noFill/>
          <a:ln/>
        </p:spPr>
        <p:txBody>
          <a:bodyPr wrap="none" lIns="64008" tIns="32004" rIns="64008" bIns="32004" rtlCol="0" anchor="t"/>
          <a:lstStyle/>
          <a:p>
            <a:pPr algn="ctr">
              <a:lnSpc>
                <a:spcPts val="2267"/>
              </a:lnSpc>
            </a:pPr>
            <a:r>
              <a:rPr lang="en-US" b="1" kern="0" spc="-25" dirty="0">
                <a:solidFill>
                  <a:srgbClr val="272525"/>
                </a:solidFill>
                <a:latin typeface="Inter" pitchFamily="34" charset="0"/>
                <a:ea typeface="Inter" pitchFamily="34" charset="-122"/>
                <a:cs typeface="Inter" pitchFamily="34" charset="-120"/>
              </a:rPr>
              <a:t>3</a:t>
            </a:r>
            <a:endParaRPr lang="en-US" dirty="0"/>
          </a:p>
        </p:txBody>
      </p:sp>
      <p:sp>
        <p:nvSpPr>
          <p:cNvPr id="19" name="Text 17"/>
          <p:cNvSpPr/>
          <p:nvPr/>
        </p:nvSpPr>
        <p:spPr>
          <a:xfrm>
            <a:off x="4371604" y="4716462"/>
            <a:ext cx="1730424" cy="285552"/>
          </a:xfrm>
          <a:prstGeom prst="rect">
            <a:avLst/>
          </a:prstGeom>
          <a:noFill/>
          <a:ln/>
        </p:spPr>
        <p:txBody>
          <a:bodyPr wrap="none" lIns="64008" tIns="32004" rIns="64008" bIns="32004" rtlCol="0" anchor="t"/>
          <a:lstStyle/>
          <a:p>
            <a:pPr algn="ctr">
              <a:lnSpc>
                <a:spcPts val="1889"/>
              </a:lnSpc>
            </a:pPr>
            <a:r>
              <a:rPr lang="en-US" sz="1500" b="1" kern="0" spc="-46" dirty="0">
                <a:solidFill>
                  <a:srgbClr val="272525"/>
                </a:solidFill>
                <a:latin typeface="Inter" pitchFamily="34" charset="0"/>
                <a:ea typeface="Inter" pitchFamily="34" charset="-122"/>
                <a:cs typeface="Inter" pitchFamily="34" charset="-120"/>
              </a:rPr>
              <a:t>Implementing the plan</a:t>
            </a:r>
            <a:endParaRPr lang="en-US" sz="1500" dirty="0"/>
          </a:p>
        </p:txBody>
      </p:sp>
      <p:sp>
        <p:nvSpPr>
          <p:cNvPr id="20" name="Text 18"/>
          <p:cNvSpPr/>
          <p:nvPr/>
        </p:nvSpPr>
        <p:spPr>
          <a:xfrm>
            <a:off x="4112642" y="5184775"/>
            <a:ext cx="2248421" cy="584795"/>
          </a:xfrm>
          <a:prstGeom prst="rect">
            <a:avLst/>
          </a:prstGeom>
          <a:noFill/>
          <a:ln/>
        </p:spPr>
        <p:txBody>
          <a:bodyPr wrap="square" lIns="64008" tIns="32004" rIns="64008" bIns="32004" rtlCol="0" anchor="t"/>
          <a:lstStyle/>
          <a:p>
            <a:pPr algn="ctr">
              <a:lnSpc>
                <a:spcPts val="1935"/>
              </a:lnSpc>
            </a:pPr>
            <a:r>
              <a:rPr lang="en-US" sz="1200" kern="0" spc="-25" dirty="0">
                <a:solidFill>
                  <a:srgbClr val="272525"/>
                </a:solidFill>
                <a:latin typeface="Inter" pitchFamily="34" charset="0"/>
                <a:ea typeface="Inter" pitchFamily="34" charset="-122"/>
                <a:cs typeface="Inter" pitchFamily="34" charset="-120"/>
              </a:rPr>
              <a:t>Put the plan into action and monitor progress and challenges.</a:t>
            </a:r>
            <a:endParaRPr lang="en-US" sz="1200" dirty="0"/>
          </a:p>
        </p:txBody>
      </p:sp>
      <p:sp>
        <p:nvSpPr>
          <p:cNvPr id="21" name="Shape 19"/>
          <p:cNvSpPr/>
          <p:nvPr/>
        </p:nvSpPr>
        <p:spPr>
          <a:xfrm>
            <a:off x="6552977" y="3254177"/>
            <a:ext cx="27384" cy="639763"/>
          </a:xfrm>
          <a:prstGeom prst="rect">
            <a:avLst/>
          </a:prstGeom>
          <a:solidFill>
            <a:srgbClr val="B5B7E3"/>
          </a:solidFill>
          <a:ln/>
        </p:spPr>
      </p:sp>
      <p:sp>
        <p:nvSpPr>
          <p:cNvPr id="22" name="Shape 20"/>
          <p:cNvSpPr/>
          <p:nvPr/>
        </p:nvSpPr>
        <p:spPr>
          <a:xfrm>
            <a:off x="6412483" y="3688357"/>
            <a:ext cx="308446" cy="411262"/>
          </a:xfrm>
          <a:prstGeom prst="roundRect">
            <a:avLst>
              <a:gd name="adj" fmla="val 20002"/>
            </a:avLst>
          </a:prstGeom>
          <a:solidFill>
            <a:srgbClr val="DADBF1"/>
          </a:solidFill>
          <a:ln w="13692">
            <a:solidFill>
              <a:srgbClr val="B5B7E3"/>
            </a:solidFill>
            <a:prstDash val="solid"/>
          </a:ln>
        </p:spPr>
      </p:sp>
      <p:sp>
        <p:nvSpPr>
          <p:cNvPr id="23" name="Text 21"/>
          <p:cNvSpPr/>
          <p:nvPr/>
        </p:nvSpPr>
        <p:spPr>
          <a:xfrm>
            <a:off x="6498952" y="3722589"/>
            <a:ext cx="135434" cy="342801"/>
          </a:xfrm>
          <a:prstGeom prst="rect">
            <a:avLst/>
          </a:prstGeom>
          <a:noFill/>
          <a:ln/>
        </p:spPr>
        <p:txBody>
          <a:bodyPr wrap="none" lIns="64008" tIns="32004" rIns="64008" bIns="32004" rtlCol="0" anchor="t"/>
          <a:lstStyle/>
          <a:p>
            <a:pPr algn="ctr">
              <a:lnSpc>
                <a:spcPts val="2267"/>
              </a:lnSpc>
            </a:pPr>
            <a:r>
              <a:rPr lang="en-US" b="1" kern="0" spc="-25" dirty="0">
                <a:solidFill>
                  <a:srgbClr val="272525"/>
                </a:solidFill>
                <a:latin typeface="Inter" pitchFamily="34" charset="0"/>
                <a:ea typeface="Inter" pitchFamily="34" charset="-122"/>
                <a:cs typeface="Inter" pitchFamily="34" charset="-120"/>
              </a:rPr>
              <a:t>4</a:t>
            </a:r>
            <a:endParaRPr lang="en-US" dirty="0"/>
          </a:p>
        </p:txBody>
      </p:sp>
      <p:sp>
        <p:nvSpPr>
          <p:cNvPr id="24" name="Text 22"/>
          <p:cNvSpPr/>
          <p:nvPr/>
        </p:nvSpPr>
        <p:spPr>
          <a:xfrm>
            <a:off x="5442421" y="1440359"/>
            <a:ext cx="2248496" cy="571103"/>
          </a:xfrm>
          <a:prstGeom prst="rect">
            <a:avLst/>
          </a:prstGeom>
          <a:noFill/>
          <a:ln/>
        </p:spPr>
        <p:txBody>
          <a:bodyPr wrap="square" lIns="64008" tIns="32004" rIns="64008" bIns="32004" rtlCol="0" anchor="t"/>
          <a:lstStyle/>
          <a:p>
            <a:pPr algn="ctr">
              <a:lnSpc>
                <a:spcPts val="1889"/>
              </a:lnSpc>
            </a:pPr>
            <a:r>
              <a:rPr lang="en-US" sz="1500" b="1" kern="0" spc="-46" dirty="0">
                <a:solidFill>
                  <a:srgbClr val="272525"/>
                </a:solidFill>
                <a:latin typeface="Inter" pitchFamily="34" charset="0"/>
                <a:ea typeface="Inter" pitchFamily="34" charset="-122"/>
                <a:cs typeface="Inter" pitchFamily="34" charset="-120"/>
              </a:rPr>
              <a:t>Evaluating successes and failures</a:t>
            </a:r>
            <a:endParaRPr lang="en-US" sz="1500" dirty="0"/>
          </a:p>
        </p:txBody>
      </p:sp>
      <p:sp>
        <p:nvSpPr>
          <p:cNvPr id="25" name="Text 23"/>
          <p:cNvSpPr/>
          <p:nvPr/>
        </p:nvSpPr>
        <p:spPr>
          <a:xfrm>
            <a:off x="5442421" y="2194223"/>
            <a:ext cx="2248496" cy="877193"/>
          </a:xfrm>
          <a:prstGeom prst="rect">
            <a:avLst/>
          </a:prstGeom>
          <a:noFill/>
          <a:ln/>
        </p:spPr>
        <p:txBody>
          <a:bodyPr wrap="square" lIns="64008" tIns="32004" rIns="64008" bIns="32004" rtlCol="0" anchor="t"/>
          <a:lstStyle/>
          <a:p>
            <a:pPr algn="ctr">
              <a:lnSpc>
                <a:spcPts val="1935"/>
              </a:lnSpc>
            </a:pPr>
            <a:r>
              <a:rPr lang="en-US" sz="1200" kern="0" spc="-25" dirty="0">
                <a:solidFill>
                  <a:srgbClr val="272525"/>
                </a:solidFill>
                <a:latin typeface="Inter" pitchFamily="34" charset="0"/>
                <a:ea typeface="Inter" pitchFamily="34" charset="-122"/>
                <a:cs typeface="Inter" pitchFamily="34" charset="-120"/>
              </a:rPr>
              <a:t>Evaluate the program's successes and failures and identify areas for improvement.</a:t>
            </a:r>
            <a:endParaRPr lang="en-US" sz="1200"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p:cNvPicPr>
            <a:picLocks noChangeAspect="1" noChangeArrowheads="1"/>
          </p:cNvPicPr>
          <p:nvPr/>
        </p:nvPicPr>
        <p:blipFill>
          <a:blip r:embed="rId2" cstate="print"/>
          <a:srcRect/>
          <a:stretch>
            <a:fillRect/>
          </a:stretch>
        </p:blipFill>
        <p:spPr bwMode="auto">
          <a:xfrm>
            <a:off x="1375475" y="1136543"/>
            <a:ext cx="6189635" cy="423620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6858000"/>
          </a:xfrm>
          <a:prstGeom prst="rect">
            <a:avLst/>
          </a:prstGeom>
          <a:solidFill>
            <a:srgbClr val="F6F4F4"/>
          </a:solidFill>
          <a:ln/>
        </p:spPr>
      </p:sp>
      <p:sp>
        <p:nvSpPr>
          <p:cNvPr id="3" name="Shape 1"/>
          <p:cNvSpPr/>
          <p:nvPr/>
        </p:nvSpPr>
        <p:spPr>
          <a:xfrm>
            <a:off x="0" y="0"/>
            <a:ext cx="9144000" cy="6858000"/>
          </a:xfrm>
          <a:prstGeom prst="rect">
            <a:avLst/>
          </a:prstGeom>
          <a:solidFill>
            <a:srgbClr val="FFFFFF"/>
          </a:solidFill>
          <a:ln w="13811">
            <a:solidFill>
              <a:srgbClr val="E5E0DF"/>
            </a:solidFill>
            <a:prstDash val="solid"/>
          </a:ln>
        </p:spPr>
      </p:sp>
      <p:sp>
        <p:nvSpPr>
          <p:cNvPr id="4" name="Text 2"/>
          <p:cNvSpPr/>
          <p:nvPr/>
        </p:nvSpPr>
        <p:spPr>
          <a:xfrm>
            <a:off x="1273746" y="1105695"/>
            <a:ext cx="4797698" cy="578644"/>
          </a:xfrm>
          <a:prstGeom prst="rect">
            <a:avLst/>
          </a:prstGeom>
          <a:noFill/>
          <a:ln/>
        </p:spPr>
        <p:txBody>
          <a:bodyPr wrap="none" lIns="64008" tIns="32004" rIns="64008" bIns="32004" rtlCol="0" anchor="t"/>
          <a:lstStyle/>
          <a:p>
            <a:pPr>
              <a:lnSpc>
                <a:spcPts val="3828"/>
              </a:lnSpc>
            </a:pPr>
            <a:r>
              <a:rPr lang="en-US" sz="3100" b="1" kern="0" spc="-92" dirty="0">
                <a:solidFill>
                  <a:srgbClr val="000000"/>
                </a:solidFill>
                <a:latin typeface="Inter" pitchFamily="34" charset="0"/>
                <a:ea typeface="Inter" pitchFamily="34" charset="-122"/>
                <a:cs typeface="Inter" pitchFamily="34" charset="-120"/>
              </a:rPr>
              <a:t>Revisiting the Tannahill Model</a:t>
            </a:r>
            <a:endParaRPr lang="en-US" sz="3100" dirty="0"/>
          </a:p>
        </p:txBody>
      </p:sp>
      <p:sp>
        <p:nvSpPr>
          <p:cNvPr id="5" name="Shape 3"/>
          <p:cNvSpPr/>
          <p:nvPr/>
        </p:nvSpPr>
        <p:spPr>
          <a:xfrm>
            <a:off x="1273746" y="2054622"/>
            <a:ext cx="3228826" cy="1756271"/>
          </a:xfrm>
          <a:prstGeom prst="roundRect">
            <a:avLst>
              <a:gd name="adj" fmla="val 4744"/>
            </a:avLst>
          </a:prstGeom>
          <a:solidFill>
            <a:srgbClr val="DADBF1"/>
          </a:solidFill>
          <a:ln w="13811">
            <a:solidFill>
              <a:srgbClr val="B5B7E3"/>
            </a:solidFill>
            <a:prstDash val="solid"/>
          </a:ln>
        </p:spPr>
      </p:sp>
      <p:sp>
        <p:nvSpPr>
          <p:cNvPr id="6" name="Text 4"/>
          <p:cNvSpPr/>
          <p:nvPr/>
        </p:nvSpPr>
        <p:spPr>
          <a:xfrm>
            <a:off x="1421234" y="2251273"/>
            <a:ext cx="1388715"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Empowerment</a:t>
            </a:r>
            <a:endParaRPr lang="en-US" sz="1500" dirty="0"/>
          </a:p>
        </p:txBody>
      </p:sp>
      <p:sp>
        <p:nvSpPr>
          <p:cNvPr id="7" name="Text 5"/>
          <p:cNvSpPr/>
          <p:nvPr/>
        </p:nvSpPr>
        <p:spPr>
          <a:xfrm>
            <a:off x="1421234" y="2725738"/>
            <a:ext cx="293384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Empower individuals to take control of their health and become active participants in their own well-being.</a:t>
            </a:r>
            <a:endParaRPr lang="en-US" sz="1200" dirty="0"/>
          </a:p>
        </p:txBody>
      </p:sp>
      <p:sp>
        <p:nvSpPr>
          <p:cNvPr id="8" name="Shape 6"/>
          <p:cNvSpPr/>
          <p:nvPr/>
        </p:nvSpPr>
        <p:spPr>
          <a:xfrm>
            <a:off x="4641428" y="2054622"/>
            <a:ext cx="3228826" cy="1756271"/>
          </a:xfrm>
          <a:prstGeom prst="roundRect">
            <a:avLst>
              <a:gd name="adj" fmla="val 4744"/>
            </a:avLst>
          </a:prstGeom>
          <a:solidFill>
            <a:srgbClr val="DADBF1"/>
          </a:solidFill>
          <a:ln w="13811">
            <a:solidFill>
              <a:srgbClr val="B5B7E3"/>
            </a:solidFill>
            <a:prstDash val="solid"/>
          </a:ln>
        </p:spPr>
      </p:sp>
      <p:sp>
        <p:nvSpPr>
          <p:cNvPr id="9" name="Text 7"/>
          <p:cNvSpPr/>
          <p:nvPr/>
        </p:nvSpPr>
        <p:spPr>
          <a:xfrm>
            <a:off x="4788917" y="2251273"/>
            <a:ext cx="1388715"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Partnership</a:t>
            </a:r>
            <a:endParaRPr lang="en-US" sz="1500" dirty="0"/>
          </a:p>
        </p:txBody>
      </p:sp>
      <p:sp>
        <p:nvSpPr>
          <p:cNvPr id="10" name="Text 8"/>
          <p:cNvSpPr/>
          <p:nvPr/>
        </p:nvSpPr>
        <p:spPr>
          <a:xfrm>
            <a:off x="4788917" y="2725738"/>
            <a:ext cx="293384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Foster partnerships between individuals, communities, and healthcare providers to promote health and well-being.</a:t>
            </a:r>
            <a:endParaRPr lang="en-US" sz="1200" dirty="0"/>
          </a:p>
        </p:txBody>
      </p:sp>
      <p:sp>
        <p:nvSpPr>
          <p:cNvPr id="11" name="Shape 9"/>
          <p:cNvSpPr/>
          <p:nvPr/>
        </p:nvSpPr>
        <p:spPr>
          <a:xfrm>
            <a:off x="1273746" y="3996035"/>
            <a:ext cx="3228826" cy="1756271"/>
          </a:xfrm>
          <a:prstGeom prst="roundRect">
            <a:avLst>
              <a:gd name="adj" fmla="val 4744"/>
            </a:avLst>
          </a:prstGeom>
          <a:solidFill>
            <a:srgbClr val="DADBF1"/>
          </a:solidFill>
          <a:ln w="13811">
            <a:solidFill>
              <a:srgbClr val="B5B7E3"/>
            </a:solidFill>
            <a:prstDash val="solid"/>
          </a:ln>
        </p:spPr>
      </p:sp>
      <p:sp>
        <p:nvSpPr>
          <p:cNvPr id="12" name="Text 10"/>
          <p:cNvSpPr/>
          <p:nvPr/>
        </p:nvSpPr>
        <p:spPr>
          <a:xfrm>
            <a:off x="1421234" y="4192687"/>
            <a:ext cx="1558454"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Promotion of Equity</a:t>
            </a:r>
            <a:endParaRPr lang="en-US" sz="1500" dirty="0"/>
          </a:p>
        </p:txBody>
      </p:sp>
      <p:sp>
        <p:nvSpPr>
          <p:cNvPr id="13" name="Text 11"/>
          <p:cNvSpPr/>
          <p:nvPr/>
        </p:nvSpPr>
        <p:spPr>
          <a:xfrm>
            <a:off x="1421234" y="4667151"/>
            <a:ext cx="2933849" cy="888504"/>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Ensure that everyone has access to health promotion initiatives and that they address health inequalities.</a:t>
            </a:r>
            <a:endParaRPr lang="en-US" sz="1200" dirty="0"/>
          </a:p>
        </p:txBody>
      </p:sp>
      <p:sp>
        <p:nvSpPr>
          <p:cNvPr id="14" name="Shape 12"/>
          <p:cNvSpPr/>
          <p:nvPr/>
        </p:nvSpPr>
        <p:spPr>
          <a:xfrm>
            <a:off x="4641428" y="3996035"/>
            <a:ext cx="3228826" cy="1756271"/>
          </a:xfrm>
          <a:prstGeom prst="roundRect">
            <a:avLst>
              <a:gd name="adj" fmla="val 4744"/>
            </a:avLst>
          </a:prstGeom>
          <a:solidFill>
            <a:srgbClr val="DADBF1"/>
          </a:solidFill>
          <a:ln w="13811">
            <a:solidFill>
              <a:srgbClr val="B5B7E3"/>
            </a:solidFill>
            <a:prstDash val="solid"/>
          </a:ln>
        </p:spPr>
      </p:sp>
      <p:sp>
        <p:nvSpPr>
          <p:cNvPr id="15" name="Text 13"/>
          <p:cNvSpPr/>
          <p:nvPr/>
        </p:nvSpPr>
        <p:spPr>
          <a:xfrm>
            <a:off x="4788917" y="4192687"/>
            <a:ext cx="1388715" cy="289322"/>
          </a:xfrm>
          <a:prstGeom prst="rect">
            <a:avLst/>
          </a:prstGeom>
          <a:noFill/>
          <a:ln/>
        </p:spPr>
        <p:txBody>
          <a:bodyPr wrap="non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Sustainability</a:t>
            </a:r>
            <a:endParaRPr lang="en-US" sz="1500" dirty="0"/>
          </a:p>
        </p:txBody>
      </p:sp>
      <p:sp>
        <p:nvSpPr>
          <p:cNvPr id="16" name="Text 14"/>
          <p:cNvSpPr/>
          <p:nvPr/>
        </p:nvSpPr>
        <p:spPr>
          <a:xfrm>
            <a:off x="4788917" y="4667151"/>
            <a:ext cx="2933849" cy="592336"/>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Create initiatives that are sustainable and have a lasting impact on health and well-being.</a:t>
            </a:r>
            <a:endParaRPr lang="en-US" sz="1200"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9144000" cy="6858000"/>
          </a:xfrm>
          <a:prstGeom prst="rect">
            <a:avLst/>
          </a:prstGeom>
          <a:solidFill>
            <a:srgbClr val="F6F4F4"/>
          </a:solidFill>
          <a:ln/>
        </p:spPr>
      </p:sp>
      <p:sp>
        <p:nvSpPr>
          <p:cNvPr id="3" name="Shape 1"/>
          <p:cNvSpPr/>
          <p:nvPr/>
        </p:nvSpPr>
        <p:spPr>
          <a:xfrm>
            <a:off x="0" y="0"/>
            <a:ext cx="9144000" cy="6858000"/>
          </a:xfrm>
          <a:prstGeom prst="rect">
            <a:avLst/>
          </a:prstGeom>
          <a:solidFill>
            <a:srgbClr val="FFFFFF"/>
          </a:solidFill>
          <a:ln w="13811">
            <a:solidFill>
              <a:srgbClr val="E5E0DF"/>
            </a:solidFill>
            <a:prstDash val="solid"/>
          </a:ln>
        </p:spPr>
      </p:sp>
      <p:sp>
        <p:nvSpPr>
          <p:cNvPr id="4" name="Text 2"/>
          <p:cNvSpPr/>
          <p:nvPr/>
        </p:nvSpPr>
        <p:spPr>
          <a:xfrm>
            <a:off x="3949750" y="606822"/>
            <a:ext cx="4407768" cy="578644"/>
          </a:xfrm>
          <a:prstGeom prst="rect">
            <a:avLst/>
          </a:prstGeom>
          <a:noFill/>
          <a:ln/>
        </p:spPr>
        <p:txBody>
          <a:bodyPr wrap="none" lIns="64008" tIns="32004" rIns="64008" bIns="32004" rtlCol="0" anchor="t"/>
          <a:lstStyle/>
          <a:p>
            <a:pPr>
              <a:lnSpc>
                <a:spcPts val="3828"/>
              </a:lnSpc>
            </a:pPr>
            <a:r>
              <a:rPr lang="en-US" sz="3100" b="1" kern="0" spc="-92" dirty="0">
                <a:solidFill>
                  <a:srgbClr val="000000"/>
                </a:solidFill>
                <a:latin typeface="Inter" pitchFamily="34" charset="0"/>
                <a:ea typeface="Inter" pitchFamily="34" charset="-122"/>
                <a:cs typeface="Inter" pitchFamily="34" charset="-120"/>
              </a:rPr>
              <a:t>Conclusion and Takeaways</a:t>
            </a:r>
            <a:endParaRPr lang="en-US" sz="3100" dirty="0"/>
          </a:p>
        </p:txBody>
      </p:sp>
      <p:sp>
        <p:nvSpPr>
          <p:cNvPr id="5" name="Shape 3"/>
          <p:cNvSpPr/>
          <p:nvPr/>
        </p:nvSpPr>
        <p:spPr>
          <a:xfrm>
            <a:off x="3949750" y="1607841"/>
            <a:ext cx="312464" cy="416619"/>
          </a:xfrm>
          <a:prstGeom prst="roundRect">
            <a:avLst>
              <a:gd name="adj" fmla="val 20000"/>
            </a:avLst>
          </a:prstGeom>
          <a:solidFill>
            <a:srgbClr val="DADBF1"/>
          </a:solidFill>
          <a:ln w="13811">
            <a:solidFill>
              <a:srgbClr val="B5B7E3"/>
            </a:solidFill>
            <a:prstDash val="solid"/>
          </a:ln>
        </p:spPr>
      </p:sp>
      <p:sp>
        <p:nvSpPr>
          <p:cNvPr id="6" name="Text 4"/>
          <p:cNvSpPr/>
          <p:nvPr/>
        </p:nvSpPr>
        <p:spPr>
          <a:xfrm>
            <a:off x="4054972" y="1642567"/>
            <a:ext cx="102022"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1</a:t>
            </a:r>
            <a:endParaRPr lang="en-US" dirty="0"/>
          </a:p>
        </p:txBody>
      </p:sp>
      <p:sp>
        <p:nvSpPr>
          <p:cNvPr id="7" name="Text 5"/>
          <p:cNvSpPr/>
          <p:nvPr/>
        </p:nvSpPr>
        <p:spPr>
          <a:xfrm>
            <a:off x="4401071" y="1671440"/>
            <a:ext cx="1816001" cy="867966"/>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Health promotion is more than just healthcare.</a:t>
            </a:r>
            <a:endParaRPr lang="en-US" sz="1500" dirty="0"/>
          </a:p>
        </p:txBody>
      </p:sp>
      <p:sp>
        <p:nvSpPr>
          <p:cNvPr id="8" name="Text 6"/>
          <p:cNvSpPr/>
          <p:nvPr/>
        </p:nvSpPr>
        <p:spPr>
          <a:xfrm>
            <a:off x="4401071" y="2724547"/>
            <a:ext cx="1816001" cy="1777008"/>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It involves creating supportive environments and equipping individuals with the skills and knowledge they need to lead healthy lives.</a:t>
            </a:r>
            <a:endParaRPr lang="en-US" sz="1200" dirty="0"/>
          </a:p>
        </p:txBody>
      </p:sp>
      <p:sp>
        <p:nvSpPr>
          <p:cNvPr id="9" name="Shape 7"/>
          <p:cNvSpPr/>
          <p:nvPr/>
        </p:nvSpPr>
        <p:spPr>
          <a:xfrm>
            <a:off x="6355929" y="1607841"/>
            <a:ext cx="312464" cy="416619"/>
          </a:xfrm>
          <a:prstGeom prst="roundRect">
            <a:avLst>
              <a:gd name="adj" fmla="val 20000"/>
            </a:avLst>
          </a:prstGeom>
          <a:solidFill>
            <a:srgbClr val="DADBF1"/>
          </a:solidFill>
          <a:ln w="13811">
            <a:solidFill>
              <a:srgbClr val="B5B7E3"/>
            </a:solidFill>
            <a:prstDash val="solid"/>
          </a:ln>
        </p:spPr>
      </p:sp>
      <p:sp>
        <p:nvSpPr>
          <p:cNvPr id="10" name="Text 8"/>
          <p:cNvSpPr/>
          <p:nvPr/>
        </p:nvSpPr>
        <p:spPr>
          <a:xfrm>
            <a:off x="6449244" y="1642567"/>
            <a:ext cx="125834"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2</a:t>
            </a:r>
            <a:endParaRPr lang="en-US" dirty="0"/>
          </a:p>
        </p:txBody>
      </p:sp>
      <p:sp>
        <p:nvSpPr>
          <p:cNvPr id="11" name="Text 9"/>
          <p:cNvSpPr/>
          <p:nvPr/>
        </p:nvSpPr>
        <p:spPr>
          <a:xfrm>
            <a:off x="6807250" y="1671440"/>
            <a:ext cx="1816001" cy="867966"/>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Policy change is crucial to creating healthy environments.</a:t>
            </a:r>
            <a:endParaRPr lang="en-US" sz="1500" dirty="0"/>
          </a:p>
        </p:txBody>
      </p:sp>
      <p:sp>
        <p:nvSpPr>
          <p:cNvPr id="12" name="Text 10"/>
          <p:cNvSpPr/>
          <p:nvPr/>
        </p:nvSpPr>
        <p:spPr>
          <a:xfrm>
            <a:off x="6807250" y="2724547"/>
            <a:ext cx="1816001" cy="1184672"/>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Advocating for policy changes that support healthy living can have a big impact on people's well-being.</a:t>
            </a:r>
            <a:endParaRPr lang="en-US" sz="1200" dirty="0"/>
          </a:p>
        </p:txBody>
      </p:sp>
      <p:sp>
        <p:nvSpPr>
          <p:cNvPr id="13" name="Shape 11"/>
          <p:cNvSpPr/>
          <p:nvPr/>
        </p:nvSpPr>
        <p:spPr>
          <a:xfrm>
            <a:off x="3949750" y="4831358"/>
            <a:ext cx="312464" cy="416619"/>
          </a:xfrm>
          <a:prstGeom prst="roundRect">
            <a:avLst>
              <a:gd name="adj" fmla="val 20000"/>
            </a:avLst>
          </a:prstGeom>
          <a:solidFill>
            <a:srgbClr val="DADBF1"/>
          </a:solidFill>
          <a:ln w="13811">
            <a:solidFill>
              <a:srgbClr val="B5B7E3"/>
            </a:solidFill>
            <a:prstDash val="solid"/>
          </a:ln>
        </p:spPr>
      </p:sp>
      <p:sp>
        <p:nvSpPr>
          <p:cNvPr id="14" name="Text 12"/>
          <p:cNvSpPr/>
          <p:nvPr/>
        </p:nvSpPr>
        <p:spPr>
          <a:xfrm>
            <a:off x="4040684" y="4866084"/>
            <a:ext cx="130597" cy="347068"/>
          </a:xfrm>
          <a:prstGeom prst="rect">
            <a:avLst/>
          </a:prstGeom>
          <a:noFill/>
          <a:ln/>
        </p:spPr>
        <p:txBody>
          <a:bodyPr wrap="none" lIns="64008" tIns="32004" rIns="64008" bIns="32004" rtlCol="0" anchor="t"/>
          <a:lstStyle/>
          <a:p>
            <a:pPr algn="ctr">
              <a:lnSpc>
                <a:spcPts val="2297"/>
              </a:lnSpc>
            </a:pPr>
            <a:r>
              <a:rPr lang="en-US" b="1" kern="0" spc="-25" dirty="0">
                <a:solidFill>
                  <a:srgbClr val="272525"/>
                </a:solidFill>
                <a:latin typeface="Inter" pitchFamily="34" charset="0"/>
                <a:ea typeface="Inter" pitchFamily="34" charset="-122"/>
                <a:cs typeface="Inter" pitchFamily="34" charset="-120"/>
              </a:rPr>
              <a:t>3</a:t>
            </a:r>
            <a:endParaRPr lang="en-US" dirty="0"/>
          </a:p>
        </p:txBody>
      </p:sp>
      <p:sp>
        <p:nvSpPr>
          <p:cNvPr id="15" name="Text 13"/>
          <p:cNvSpPr/>
          <p:nvPr/>
        </p:nvSpPr>
        <p:spPr>
          <a:xfrm>
            <a:off x="4401071" y="4894957"/>
            <a:ext cx="4222179" cy="578644"/>
          </a:xfrm>
          <a:prstGeom prst="rect">
            <a:avLst/>
          </a:prstGeom>
          <a:noFill/>
          <a:ln/>
        </p:spPr>
        <p:txBody>
          <a:bodyPr wrap="square" lIns="64008" tIns="32004" rIns="64008" bIns="32004" rtlCol="0" anchor="t"/>
          <a:lstStyle/>
          <a:p>
            <a:pPr>
              <a:lnSpc>
                <a:spcPts val="1914"/>
              </a:lnSpc>
            </a:pPr>
            <a:r>
              <a:rPr lang="en-US" sz="1500" b="1" kern="0" spc="-46" dirty="0">
                <a:solidFill>
                  <a:srgbClr val="272525"/>
                </a:solidFill>
                <a:latin typeface="Inter" pitchFamily="34" charset="0"/>
                <a:ea typeface="Inter" pitchFamily="34" charset="-122"/>
                <a:cs typeface="Inter" pitchFamily="34" charset="-120"/>
              </a:rPr>
              <a:t>The Tannahill Model provides a roadmap for implementing health promotion initiatives.</a:t>
            </a:r>
            <a:endParaRPr lang="en-US" sz="1500" dirty="0"/>
          </a:p>
        </p:txBody>
      </p:sp>
      <p:sp>
        <p:nvSpPr>
          <p:cNvPr id="16" name="Text 14"/>
          <p:cNvSpPr/>
          <p:nvPr/>
        </p:nvSpPr>
        <p:spPr>
          <a:xfrm>
            <a:off x="4401071" y="5658744"/>
            <a:ext cx="4222179" cy="592336"/>
          </a:xfrm>
          <a:prstGeom prst="rect">
            <a:avLst/>
          </a:prstGeom>
          <a:noFill/>
          <a:ln/>
        </p:spPr>
        <p:txBody>
          <a:bodyPr wrap="square" lIns="64008" tIns="32004" rIns="64008" bIns="32004" rtlCol="0" anchor="t"/>
          <a:lstStyle/>
          <a:p>
            <a:pPr>
              <a:lnSpc>
                <a:spcPts val="1959"/>
              </a:lnSpc>
            </a:pPr>
            <a:r>
              <a:rPr lang="en-US" sz="1200" kern="0" spc="-25" dirty="0">
                <a:solidFill>
                  <a:srgbClr val="272525"/>
                </a:solidFill>
                <a:latin typeface="Inter" pitchFamily="34" charset="0"/>
                <a:ea typeface="Inter" pitchFamily="34" charset="-122"/>
                <a:cs typeface="Inter" pitchFamily="34" charset="-120"/>
              </a:rPr>
              <a:t>By following its key components, we can create impactful programs that empower communities and individuals to prioritize their health.</a:t>
            </a:r>
            <a:endParaRPr lang="en-US" sz="1200" dirty="0"/>
          </a:p>
        </p:txBody>
      </p:sp>
      <p:pic>
        <p:nvPicPr>
          <p:cNvPr id="17" name="Image 0" descr="preencoded.png"/>
          <p:cNvPicPr>
            <a:picLocks noChangeAspect="1"/>
          </p:cNvPicPr>
          <p:nvPr/>
        </p:nvPicPr>
        <p:blipFill>
          <a:blip r:embed="rId3" cstate="print"/>
          <a:stretch>
            <a:fillRect/>
          </a:stretch>
        </p:blipFill>
        <p:spPr>
          <a:xfrm>
            <a:off x="0" y="0"/>
            <a:ext cx="3429000" cy="6858000"/>
          </a:xfrm>
          <a:prstGeom prst="rect">
            <a:avLst/>
          </a:prstGeo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990600" y="0"/>
            <a:ext cx="8229600" cy="808038"/>
          </a:xfrm>
        </p:spPr>
        <p:txBody>
          <a:bodyPr>
            <a:normAutofit/>
          </a:bodyPr>
          <a:lstStyle/>
          <a:p>
            <a:r>
              <a:rPr lang="en-US" dirty="0" smtClean="0"/>
              <a:t>Practically…</a:t>
            </a:r>
          </a:p>
        </p:txBody>
      </p:sp>
      <p:pic>
        <p:nvPicPr>
          <p:cNvPr id="21507" name="Picture 4" descr="DSCN3541.JPG"/>
          <p:cNvPicPr>
            <a:picLocks noChangeAspect="1"/>
          </p:cNvPicPr>
          <p:nvPr/>
        </p:nvPicPr>
        <p:blipFill>
          <a:blip r:embed="rId4" cstate="print"/>
          <a:srcRect/>
          <a:stretch>
            <a:fillRect/>
          </a:stretch>
        </p:blipFill>
        <p:spPr bwMode="auto">
          <a:xfrm>
            <a:off x="0" y="3505200"/>
            <a:ext cx="3276600" cy="1905000"/>
          </a:xfrm>
          <a:prstGeom prst="rect">
            <a:avLst/>
          </a:prstGeom>
          <a:noFill/>
          <a:ln w="9525">
            <a:noFill/>
            <a:miter lim="800000"/>
            <a:headEnd/>
            <a:tailEnd/>
          </a:ln>
        </p:spPr>
      </p:pic>
      <p:pic>
        <p:nvPicPr>
          <p:cNvPr id="21508" name="Picture 5" descr="DSCN3798.JPG"/>
          <p:cNvPicPr>
            <a:picLocks noChangeAspect="1"/>
          </p:cNvPicPr>
          <p:nvPr/>
        </p:nvPicPr>
        <p:blipFill>
          <a:blip r:embed="rId5" cstate="print"/>
          <a:srcRect/>
          <a:stretch>
            <a:fillRect/>
          </a:stretch>
        </p:blipFill>
        <p:spPr bwMode="auto">
          <a:xfrm>
            <a:off x="6172200" y="838200"/>
            <a:ext cx="2971800" cy="2743200"/>
          </a:xfrm>
          <a:prstGeom prst="rect">
            <a:avLst/>
          </a:prstGeom>
          <a:noFill/>
          <a:ln w="9525">
            <a:noFill/>
            <a:miter lim="800000"/>
            <a:headEnd/>
            <a:tailEnd/>
          </a:ln>
        </p:spPr>
      </p:pic>
      <p:pic>
        <p:nvPicPr>
          <p:cNvPr id="21509" name="Picture 6" descr="DSCN4415.JPG"/>
          <p:cNvPicPr>
            <a:picLocks noChangeAspect="1"/>
          </p:cNvPicPr>
          <p:nvPr/>
        </p:nvPicPr>
        <p:blipFill>
          <a:blip r:embed="rId6" cstate="print"/>
          <a:srcRect b="10811"/>
          <a:stretch>
            <a:fillRect/>
          </a:stretch>
        </p:blipFill>
        <p:spPr bwMode="auto">
          <a:xfrm>
            <a:off x="0" y="838200"/>
            <a:ext cx="3352800" cy="2667000"/>
          </a:xfrm>
          <a:prstGeom prst="rect">
            <a:avLst/>
          </a:prstGeom>
          <a:noFill/>
          <a:ln w="9525">
            <a:noFill/>
            <a:miter lim="800000"/>
            <a:headEnd/>
            <a:tailEnd/>
          </a:ln>
        </p:spPr>
      </p:pic>
      <p:pic>
        <p:nvPicPr>
          <p:cNvPr id="21510" name="Picture 9" descr="image-597dc9c78c3bdbc428dd9b3a79f08e757e2ee71dfcf12120e44ce14594638491-V.jpg"/>
          <p:cNvPicPr>
            <a:picLocks noChangeAspect="1"/>
          </p:cNvPicPr>
          <p:nvPr/>
        </p:nvPicPr>
        <p:blipFill>
          <a:blip r:embed="rId7" cstate="print"/>
          <a:srcRect/>
          <a:stretch>
            <a:fillRect/>
          </a:stretch>
        </p:blipFill>
        <p:spPr bwMode="auto">
          <a:xfrm>
            <a:off x="3352800" y="838200"/>
            <a:ext cx="3352800" cy="2667000"/>
          </a:xfrm>
          <a:prstGeom prst="rect">
            <a:avLst/>
          </a:prstGeom>
          <a:noFill/>
          <a:ln w="9525">
            <a:noFill/>
            <a:miter lim="800000"/>
            <a:headEnd/>
            <a:tailEnd/>
          </a:ln>
        </p:spPr>
      </p:pic>
      <p:pic>
        <p:nvPicPr>
          <p:cNvPr id="7" name="Picture 6" descr="G:\10.maj. 2018\20170424_172231.jpg"/>
          <p:cNvPicPr/>
          <p:nvPr/>
        </p:nvPicPr>
        <p:blipFill>
          <a:blip r:embed="rId8" cstate="print"/>
          <a:srcRect/>
          <a:stretch>
            <a:fillRect/>
          </a:stretch>
        </p:blipFill>
        <p:spPr bwMode="auto">
          <a:xfrm>
            <a:off x="3276600" y="3505200"/>
            <a:ext cx="2971800" cy="1962150"/>
          </a:xfrm>
          <a:prstGeom prst="rect">
            <a:avLst/>
          </a:prstGeom>
          <a:noFill/>
          <a:ln w="9525">
            <a:noFill/>
            <a:miter lim="800000"/>
            <a:headEnd/>
            <a:tailEnd/>
          </a:ln>
        </p:spPr>
      </p:pic>
      <p:pic>
        <p:nvPicPr>
          <p:cNvPr id="9" name="Picture 8" descr="G:\10.maj. 2018\20170424_172239.jpg"/>
          <p:cNvPicPr/>
          <p:nvPr/>
        </p:nvPicPr>
        <p:blipFill>
          <a:blip r:embed="rId9" cstate="print"/>
          <a:srcRect/>
          <a:stretch>
            <a:fillRect/>
          </a:stretch>
        </p:blipFill>
        <p:spPr bwMode="auto">
          <a:xfrm>
            <a:off x="0" y="5410200"/>
            <a:ext cx="3486150" cy="1447800"/>
          </a:xfrm>
          <a:prstGeom prst="rect">
            <a:avLst/>
          </a:prstGeom>
          <a:noFill/>
          <a:ln w="9525">
            <a:noFill/>
            <a:miter lim="800000"/>
            <a:headEnd/>
            <a:tailEnd/>
          </a:ln>
        </p:spPr>
      </p:pic>
      <p:pic>
        <p:nvPicPr>
          <p:cNvPr id="10" name="Picture 9" descr="G:\10.maj. 2018\20170929_102401.jpg"/>
          <p:cNvPicPr/>
          <p:nvPr/>
        </p:nvPicPr>
        <p:blipFill>
          <a:blip r:embed="rId10" cstate="print"/>
          <a:srcRect/>
          <a:stretch>
            <a:fillRect/>
          </a:stretch>
        </p:blipFill>
        <p:spPr bwMode="auto">
          <a:xfrm>
            <a:off x="3581400" y="5410200"/>
            <a:ext cx="2524125" cy="1447800"/>
          </a:xfrm>
          <a:prstGeom prst="rect">
            <a:avLst/>
          </a:prstGeom>
          <a:noFill/>
          <a:ln w="9525">
            <a:noFill/>
            <a:miter lim="800000"/>
            <a:headEnd/>
            <a:tailEnd/>
          </a:ln>
        </p:spPr>
      </p:pic>
      <p:pic>
        <p:nvPicPr>
          <p:cNvPr id="11" name="Picture 10" descr="G:\10.maj. 2018\пано.jpg"/>
          <p:cNvPicPr/>
          <p:nvPr/>
        </p:nvPicPr>
        <p:blipFill>
          <a:blip r:embed="rId11" cstate="print"/>
          <a:srcRect/>
          <a:stretch>
            <a:fillRect/>
          </a:stretch>
        </p:blipFill>
        <p:spPr bwMode="auto">
          <a:xfrm>
            <a:off x="5600700" y="3657600"/>
            <a:ext cx="3543300" cy="3200400"/>
          </a:xfrm>
          <a:prstGeom prst="rect">
            <a:avLst/>
          </a:prstGeom>
          <a:noFill/>
          <a:ln w="9525">
            <a:noFill/>
            <a:miter lim="800000"/>
            <a:headEnd/>
            <a:tailEnd/>
          </a:ln>
        </p:spPr>
      </p:pic>
      <p:pic>
        <p:nvPicPr>
          <p:cNvPr id="12" name="~PP3830.WAV">
            <a:hlinkClick r:id="" action="ppaction://media"/>
          </p:cNvPr>
          <p:cNvPicPr>
            <a:picLocks noRot="1" noChangeAspect="1"/>
          </p:cNvPicPr>
          <p:nvPr>
            <a:wavAudioFile r:embed="rId1" name="~PP3830.WAV"/>
          </p:nvPr>
        </p:nvPicPr>
        <p:blipFill>
          <a:blip r:embed="rId12" cstate="print"/>
          <a:stretch>
            <a:fillRect/>
          </a:stretch>
        </p:blipFill>
        <p:spPr>
          <a:xfrm>
            <a:off x="8632825" y="6346825"/>
            <a:ext cx="304800" cy="304800"/>
          </a:xfrm>
          <a:prstGeom prst="rect">
            <a:avLst/>
          </a:prstGeom>
        </p:spPr>
      </p:pic>
    </p:spTree>
  </p:cSld>
  <p:clrMapOvr>
    <a:masterClrMapping/>
  </p:clrMapOvr>
  <p:transition advTm="11117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2"/>
                </p:tgtEl>
              </p:cMediaNode>
            </p:audio>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power…</a:t>
            </a:r>
            <a:endParaRPr lang="en-US" dirty="0"/>
          </a:p>
        </p:txBody>
      </p:sp>
      <p:pic>
        <p:nvPicPr>
          <p:cNvPr id="4" name="Content Placeholder 3" descr="prom10"/>
          <p:cNvPicPr>
            <a:picLocks noGrp="1"/>
          </p:cNvPicPr>
          <p:nvPr>
            <p:ph sz="quarter" idx="1"/>
          </p:nvPr>
        </p:nvPicPr>
        <p:blipFill>
          <a:blip r:embed="rId3" cstate="print"/>
          <a:srcRect/>
          <a:stretch>
            <a:fillRect/>
          </a:stretch>
        </p:blipFill>
        <p:spPr bwMode="auto">
          <a:xfrm>
            <a:off x="827584" y="1124744"/>
            <a:ext cx="7056784" cy="5040560"/>
          </a:xfrm>
          <a:prstGeom prst="rect">
            <a:avLst/>
          </a:prstGeom>
          <a:noFill/>
          <a:ln w="9525">
            <a:noFill/>
            <a:miter lim="800000"/>
            <a:headEnd/>
            <a:tailEnd/>
          </a:ln>
        </p:spPr>
      </p:pic>
      <p:pic>
        <p:nvPicPr>
          <p:cNvPr id="5" name="~PP2678.WAV">
            <a:hlinkClick r:id="" action="ppaction://media"/>
          </p:cNvPr>
          <p:cNvPicPr>
            <a:picLocks noRot="1" noChangeAspect="1"/>
          </p:cNvPicPr>
          <p:nvPr>
            <a:wavAudioFile r:embed="rId1" name="~PP2678.WAV"/>
          </p:nvPr>
        </p:nvPicPr>
        <p:blipFill>
          <a:blip r:embed="rId4" cstate="print"/>
          <a:stretch>
            <a:fillRect/>
          </a:stretch>
        </p:blipFill>
        <p:spPr>
          <a:xfrm>
            <a:off x="8632825" y="6346825"/>
            <a:ext cx="304800" cy="304800"/>
          </a:xfrm>
          <a:prstGeom prst="rect">
            <a:avLst/>
          </a:prstGeom>
        </p:spPr>
      </p:pic>
    </p:spTree>
  </p:cSld>
  <p:clrMapOvr>
    <a:masterClrMapping/>
  </p:clrMapOvr>
  <p:transition advTm="192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r>
              <a:rPr lang="en-US" dirty="0" smtClean="0"/>
              <a:t>Engel developed his </a:t>
            </a:r>
            <a:r>
              <a:rPr lang="en-US" dirty="0" err="1" smtClean="0">
                <a:hlinkClick r:id="rId2"/>
              </a:rPr>
              <a:t>Biopsychosocial</a:t>
            </a:r>
            <a:r>
              <a:rPr lang="en-US" dirty="0" smtClean="0">
                <a:hlinkClick r:id="rId2"/>
              </a:rPr>
              <a:t> Model</a:t>
            </a:r>
            <a:r>
              <a:rPr lang="en-US" dirty="0" smtClean="0"/>
              <a:t> around 1977. Illustrated below, it’s the first model of its kind to consider how biology, psychology, and socio-environmental factors interact to influence a patient’s illness journey. In the early to mid-20th century, doctors didn’t concern themselves with much more than the biomedical aspects of disease. Social, behavioral, and cultural dimensions of illness were all but ignored until Engel highlighted their relatedness and inseparability.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664"/>
            <a:ext cx="8229600" cy="762000"/>
          </a:xfrm>
        </p:spPr>
        <p:txBody>
          <a:bodyPr>
            <a:normAutofit fontScale="90000"/>
          </a:bodyPr>
          <a:lstStyle/>
          <a:p>
            <a:r>
              <a:rPr lang="en-US" dirty="0" smtClean="0"/>
              <a:t>Determinants of behavior</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Social factors: - </a:t>
            </a:r>
          </a:p>
          <a:p>
            <a:r>
              <a:rPr lang="en-US" dirty="0" smtClean="0"/>
              <a:t>Demographic variables: association between years of age – </a:t>
            </a:r>
          </a:p>
          <a:p>
            <a:r>
              <a:rPr lang="en-US" dirty="0" smtClean="0"/>
              <a:t>Socioeconomic variables: connection with education and property status – </a:t>
            </a:r>
          </a:p>
          <a:p>
            <a:r>
              <a:rPr lang="en-US" dirty="0" smtClean="0"/>
              <a:t>Social network and support: support from the environment, peers, and family is significantly related to positive behavior and healthy habits -</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6760"/>
            <a:ext cx="8229600" cy="762000"/>
          </a:xfrm>
        </p:spPr>
        <p:txBody>
          <a:bodyPr>
            <a:normAutofit fontScale="90000"/>
          </a:bodyPr>
          <a:lstStyle/>
          <a:p>
            <a:r>
              <a:rPr lang="en-US" dirty="0" smtClean="0"/>
              <a:t>Determinants of behavior</a:t>
            </a:r>
            <a:br>
              <a:rPr lang="en-US" dirty="0" smtClean="0"/>
            </a:br>
            <a:endParaRPr lang="en-US" dirty="0"/>
          </a:p>
        </p:txBody>
      </p:sp>
      <p:sp>
        <p:nvSpPr>
          <p:cNvPr id="3" name="Content Placeholder 2"/>
          <p:cNvSpPr>
            <a:spLocks noGrp="1"/>
          </p:cNvSpPr>
          <p:nvPr>
            <p:ph sz="quarter" idx="1"/>
          </p:nvPr>
        </p:nvSpPr>
        <p:spPr/>
        <p:txBody>
          <a:bodyPr/>
          <a:lstStyle/>
          <a:p>
            <a:r>
              <a:rPr lang="en-US" dirty="0" smtClean="0"/>
              <a:t>Emotional factors: </a:t>
            </a:r>
            <a:r>
              <a:rPr lang="en-US" sz="2000" dirty="0" smtClean="0"/>
              <a:t>self-esteem, feeling of general satisfaction </a:t>
            </a:r>
          </a:p>
          <a:p>
            <a:r>
              <a:rPr lang="en-US" dirty="0" smtClean="0"/>
              <a:t>Cognitive factors: </a:t>
            </a:r>
            <a:r>
              <a:rPr lang="en-US" sz="1800" dirty="0" smtClean="0"/>
              <a:t>knowledge and belief about whether a health practice is beneficial for health or not</a:t>
            </a:r>
          </a:p>
          <a:p>
            <a:r>
              <a:rPr lang="en-US" dirty="0" smtClean="0"/>
              <a:t>Availability of health services: </a:t>
            </a:r>
            <a:r>
              <a:rPr lang="en-US" sz="1800" dirty="0" smtClean="0"/>
              <a:t>availability or accessibility of services is associated with response to vaccinations, systematic examinations, but not with some primarily preventive behaviors (diet, recreation, not smoking,...) </a:t>
            </a:r>
            <a:r>
              <a:rPr lang="en-US" dirty="0" smtClean="0"/>
              <a:t>Perceived symptoms: </a:t>
            </a:r>
            <a:r>
              <a:rPr lang="en-US" sz="1800" dirty="0" smtClean="0"/>
              <a:t>manifested and perceived symptoms represent a regulator of health behavior, but most often in those areas that are related to manifested symptoms</a:t>
            </a:r>
            <a:r>
              <a:rPr lang="en-US" dirty="0" smtClean="0"/>
              <a:t>.</a:t>
            </a: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1296144"/>
          </a:xfrm>
        </p:spPr>
        <p:txBody>
          <a:bodyPr>
            <a:normAutofit/>
          </a:bodyPr>
          <a:lstStyle/>
          <a:p>
            <a:r>
              <a:rPr lang="en-US" b="1" dirty="0" smtClean="0"/>
              <a:t>The 6 Stages of </a:t>
            </a:r>
            <a:r>
              <a:rPr lang="sr-Latn-RS" b="1" dirty="0" smtClean="0"/>
              <a:t>Behavior </a:t>
            </a:r>
            <a:r>
              <a:rPr lang="en-US" b="1" dirty="0" smtClean="0"/>
              <a:t>Change </a:t>
            </a:r>
            <a:br>
              <a:rPr lang="en-US" b="1" dirty="0" smtClean="0"/>
            </a:br>
            <a:endParaRPr lang="en-US" dirty="0"/>
          </a:p>
        </p:txBody>
      </p:sp>
      <p:sp>
        <p:nvSpPr>
          <p:cNvPr id="3" name="Content Placeholder 2"/>
          <p:cNvSpPr>
            <a:spLocks noGrp="1"/>
          </p:cNvSpPr>
          <p:nvPr>
            <p:ph sz="quarter" idx="1"/>
          </p:nvPr>
        </p:nvSpPr>
        <p:spPr/>
        <p:txBody>
          <a:bodyPr/>
          <a:lstStyle/>
          <a:p>
            <a:endParaRPr lang="en-US"/>
          </a:p>
        </p:txBody>
      </p:sp>
      <p:pic>
        <p:nvPicPr>
          <p:cNvPr id="97282" name="Picture 2" descr="Stages of Change:"/>
          <p:cNvPicPr>
            <a:picLocks noChangeAspect="1" noChangeArrowheads="1"/>
          </p:cNvPicPr>
          <p:nvPr/>
        </p:nvPicPr>
        <p:blipFill>
          <a:blip r:embed="rId2" cstate="print"/>
          <a:srcRect/>
          <a:stretch>
            <a:fillRect/>
          </a:stretch>
        </p:blipFill>
        <p:spPr bwMode="auto">
          <a:xfrm>
            <a:off x="539552" y="1268760"/>
            <a:ext cx="8280920" cy="5038726"/>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Vukomanovic-PhD_97-200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V.Vukomanovic-PhD_97-2003</Template>
  <TotalTime>6209</TotalTime>
  <Words>2299</Words>
  <Application>Microsoft Office PowerPoint</Application>
  <PresentationFormat>On-screen Show (4:3)</PresentationFormat>
  <Paragraphs>250</Paragraphs>
  <Slides>55</Slides>
  <Notes>7</Notes>
  <HiddenSlides>0</HiddenSlides>
  <MMClips>13</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V.Vukomanovic-PhD_97-2003</vt:lpstr>
      <vt:lpstr>УНИВЕРЗИТЕТ У КРАГУЈЕВЦУ  ФАКУЛТЕТ МЕДИЦИНСКИХ НАУКА </vt:lpstr>
      <vt:lpstr>Slide 2</vt:lpstr>
      <vt:lpstr>Slide 3</vt:lpstr>
      <vt:lpstr> Biopsychosocial Model</vt:lpstr>
      <vt:lpstr>Health behavior-health impairing habits</vt:lpstr>
      <vt:lpstr>Slide 6</vt:lpstr>
      <vt:lpstr>Determinants of behavior </vt:lpstr>
      <vt:lpstr>Determinants of behavior </vt:lpstr>
      <vt:lpstr>The 6 Stages of Behavior Change  </vt:lpstr>
      <vt:lpstr>Slide 10</vt:lpstr>
      <vt:lpstr>Effects of successful behavior modification </vt:lpstr>
      <vt:lpstr>Definition of health education</vt:lpstr>
      <vt:lpstr>Definition of health education</vt:lpstr>
      <vt:lpstr>Objectives</vt:lpstr>
      <vt:lpstr>Slide 15</vt:lpstr>
      <vt:lpstr>General goal </vt:lpstr>
      <vt:lpstr>Subjects in health education</vt:lpstr>
      <vt:lpstr>Subjects in health education</vt:lpstr>
      <vt:lpstr>The field of health education</vt:lpstr>
      <vt:lpstr>Slide 20</vt:lpstr>
      <vt:lpstr>Slide 21</vt:lpstr>
      <vt:lpstr>The major responsibilities for health educators  </vt:lpstr>
      <vt:lpstr>Slide 23</vt:lpstr>
      <vt:lpstr>Slide 24</vt:lpstr>
      <vt:lpstr>The health-educational program</vt:lpstr>
      <vt:lpstr>Slide 26</vt:lpstr>
      <vt:lpstr> Health education  methods</vt:lpstr>
      <vt:lpstr>Identification and assessment of needs</vt:lpstr>
      <vt:lpstr>Slide 29</vt:lpstr>
      <vt:lpstr>Slide 30</vt:lpstr>
      <vt:lpstr>Slide 31</vt:lpstr>
      <vt:lpstr>Slide 32</vt:lpstr>
      <vt:lpstr>Slide 33</vt:lpstr>
      <vt:lpstr>Slide 34</vt:lpstr>
      <vt:lpstr>Slide 35</vt:lpstr>
      <vt:lpstr>Slide 36</vt:lpstr>
      <vt:lpstr>Slide 37</vt:lpstr>
      <vt:lpstr>Individual Approach </vt:lpstr>
      <vt:lpstr>Group Approach </vt:lpstr>
      <vt:lpstr>Mass Approach </vt:lpstr>
      <vt:lpstr>Mass Approach</vt:lpstr>
      <vt:lpstr>Health promotion, Otawa Charter </vt:lpstr>
      <vt:lpstr>Slide 43</vt:lpstr>
      <vt:lpstr>Slide 44</vt:lpstr>
      <vt:lpstr>Slide 45</vt:lpstr>
      <vt:lpstr>Basic document</vt:lpstr>
      <vt:lpstr>Slide 47</vt:lpstr>
      <vt:lpstr>Slide 48</vt:lpstr>
      <vt:lpstr>Slide 49</vt:lpstr>
      <vt:lpstr>Slide 50</vt:lpstr>
      <vt:lpstr>Slide 51</vt:lpstr>
      <vt:lpstr>Slide 52</vt:lpstr>
      <vt:lpstr>Slide 53</vt:lpstr>
      <vt:lpstr>Practically…</vt:lpstr>
      <vt:lpstr>Our power…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УНИВЕРЗИТЕТ У КРАГУЈЕВЦУ  ФАКУЛТЕТ МЕДИЦИНСКИХ НАУКА</dc:title>
  <dc:creator>Ucionica</dc:creator>
  <cp:lastModifiedBy>Windows User</cp:lastModifiedBy>
  <cp:revision>685</cp:revision>
  <dcterms:created xsi:type="dcterms:W3CDTF">2017-10-13T15:58:44Z</dcterms:created>
  <dcterms:modified xsi:type="dcterms:W3CDTF">2025-08-18T10:25:22Z</dcterms:modified>
</cp:coreProperties>
</file>